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553" r:id="rId14"/>
    <p:sldId id="554" r:id="rId15"/>
    <p:sldId id="555" r:id="rId16"/>
    <p:sldId id="558" r:id="rId17"/>
    <p:sldId id="556" r:id="rId18"/>
    <p:sldId id="557" r:id="rId19"/>
    <p:sldId id="559" r:id="rId20"/>
    <p:sldId id="560" r:id="rId21"/>
    <p:sldId id="561" r:id="rId22"/>
    <p:sldId id="562" r:id="rId23"/>
    <p:sldId id="563" r:id="rId24"/>
    <p:sldId id="564" r:id="rId25"/>
    <p:sldId id="565" r:id="rId26"/>
    <p:sldId id="566" r:id="rId27"/>
    <p:sldId id="585" r:id="rId28"/>
    <p:sldId id="608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image" Target="../media/image53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12" Type="http://schemas.openxmlformats.org/officeDocument/2006/relationships/image" Target="../media/image5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11" Type="http://schemas.openxmlformats.org/officeDocument/2006/relationships/image" Target="../media/image100.wmf"/><Relationship Id="rId5" Type="http://schemas.openxmlformats.org/officeDocument/2006/relationships/image" Target="../media/image94.wmf"/><Relationship Id="rId10" Type="http://schemas.openxmlformats.org/officeDocument/2006/relationships/image" Target="../media/image99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4" Type="http://schemas.openxmlformats.org/officeDocument/2006/relationships/image" Target="../media/image10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69.wmf"/><Relationship Id="rId4" Type="http://schemas.openxmlformats.org/officeDocument/2006/relationships/image" Target="../media/image7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5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29AA2-9184-4FD8-85F6-F3AB8DE8AA2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BBFFC-21AA-48E1-BBEA-3CD4665B2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0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72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 userDrawn="1"/>
        </p:nvSpPr>
        <p:spPr>
          <a:xfrm>
            <a:off x="3180" y="6459786"/>
            <a:ext cx="12188825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 userDrawn="1"/>
        </p:nvSpPr>
        <p:spPr>
          <a:xfrm>
            <a:off x="4" y="6399635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7B787-18E2-44D7-B774-6CC54B389EB4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77AB6-A536-43F3-9826-6CD10DB7A8A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6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2A7EB-9AB4-4B30-988D-85F033EA7FD3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9EC9-DD13-454A-BEC9-CFD8877B7E7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2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4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C6185-EF0B-4D5D-B802-CCFF3CBE2328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912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0FE1A20-854F-4752-8431-01006330E4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51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882" indent="-339717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091" indent="-333366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28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B390-B355-4D3F-AD23-03B188E146A9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C3B0A-9A00-4550-ACAD-06E36F74457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95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41"/>
            <a:ext cx="493776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549EF-D2EE-4450-9E21-48E712CA21AE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5E233-F18C-4DC5-93D6-052FE4DA490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84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C1D88-1914-415C-999F-BED9629D92A4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89B-D082-4F85-A170-B06446C3BDF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972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4AF493-AAAA-4D62-AF42-1A8C95D49560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527AC-74EB-4EE5-94EE-190C0152E5D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490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E7A52-1148-45C5-907D-D75BF38D5D27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1F828-2D39-48F5-B4EE-EC7CCB58113D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175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3" y="731520"/>
            <a:ext cx="6679191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91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450C6C1-3A05-42C8-AA47-3709D3733B9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1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637052"/>
                </a:solidFill>
              </a:rPr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D47578-4A8C-4275-B392-43F1AAA4A0B6}" type="slidenum">
              <a:rPr lang="zh-TW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6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F93FE-6C95-482E-91CE-3B92E3250C70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62DA-4C31-479E-96E8-20A498E018B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977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3772" y="116789"/>
            <a:ext cx="10694125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772" y="856989"/>
            <a:ext cx="10694125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9D084F-7581-4643-A243-CF6CADA94DCC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0" name="Straight Connector 9"/>
          <p:cNvCxnSpPr/>
          <p:nvPr/>
        </p:nvCxnSpPr>
        <p:spPr>
          <a:xfrm>
            <a:off x="783772" y="796832"/>
            <a:ext cx="106941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3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0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00" indent="-331780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091" indent="-333366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48.png"/><Relationship Id="rId4" Type="http://schemas.openxmlformats.org/officeDocument/2006/relationships/image" Target="../media/image8.emf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4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3.png"/><Relationship Id="rId4" Type="http://schemas.openxmlformats.org/officeDocument/2006/relationships/image" Target="../media/image6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2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6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6.png"/><Relationship Id="rId4" Type="http://schemas.openxmlformats.org/officeDocument/2006/relationships/image" Target="../media/image7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83.wmf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3.png"/><Relationship Id="rId11" Type="http://schemas.openxmlformats.org/officeDocument/2006/relationships/image" Target="../media/image82.wmf"/><Relationship Id="rId5" Type="http://schemas.openxmlformats.org/officeDocument/2006/relationships/image" Target="../media/image80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87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8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97.wmf"/><Relationship Id="rId26" Type="http://schemas.openxmlformats.org/officeDocument/2006/relationships/image" Target="../media/image52.wmf"/><Relationship Id="rId3" Type="http://schemas.openxmlformats.org/officeDocument/2006/relationships/oleObject" Target="../embeddings/oleObject30.bin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6.wmf"/><Relationship Id="rId20" Type="http://schemas.openxmlformats.org/officeDocument/2006/relationships/image" Target="../media/image9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100.wmf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53.wmf"/><Relationship Id="rId10" Type="http://schemas.openxmlformats.org/officeDocument/2006/relationships/image" Target="../media/image93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90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95.wmf"/><Relationship Id="rId22" Type="http://schemas.openxmlformats.org/officeDocument/2006/relationships/image" Target="../media/image99.wmf"/><Relationship Id="rId27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41.bin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103.wmf"/><Relationship Id="rId5" Type="http://schemas.openxmlformats.org/officeDocument/2006/relationships/image" Target="../media/image104.pn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100.wmf"/><Relationship Id="rId9" Type="http://schemas.openxmlformats.org/officeDocument/2006/relationships/image" Target="../media/image10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oleObject" Target="../embeddings/oleObject45.bin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107.wmf"/><Relationship Id="rId5" Type="http://schemas.openxmlformats.org/officeDocument/2006/relationships/image" Target="../media/image108.emf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104.wmf"/><Relationship Id="rId9" Type="http://schemas.openxmlformats.org/officeDocument/2006/relationships/image" Target="../media/image10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113.png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1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1.png"/><Relationship Id="rId7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5.emf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8.emf"/><Relationship Id="rId4" Type="http://schemas.openxmlformats.org/officeDocument/2006/relationships/image" Target="../media/image18.png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emf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Discrete Fourier Transform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/>
              <a:t>School of software engineering</a:t>
            </a:r>
          </a:p>
          <a:p>
            <a:r>
              <a:rPr lang="en-US" dirty="0" err="1"/>
              <a:t>Tongji</a:t>
            </a:r>
            <a:r>
              <a:rPr lang="en-US" dirty="0"/>
              <a:t> university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65" y="-17889"/>
            <a:ext cx="699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Slides come from https://www.bilibili.com/video/av44600709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2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complex numbers?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Solution:</a:t>
            </a:r>
            <a:r>
              <a:rPr lang="en-US" altLang="zh-CN" dirty="0"/>
              <a:t> Compare with sine waves to produce another array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358"/>
            <a:ext cx="4560352" cy="9650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7836"/>
            <a:ext cx="4560352" cy="9650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3005"/>
            <a:ext cx="4560352" cy="96501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54083" y="1324358"/>
            <a:ext cx="2669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Cosine basis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85709" y="1324358"/>
            <a:ext cx="2669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Sine basis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12519" y="4689987"/>
            <a:ext cx="4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…</a:t>
            </a:r>
            <a:endParaRPr lang="zh-CN" altLang="en-US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9352163" y="4689987"/>
            <a:ext cx="4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…</a:t>
            </a:r>
            <a:endParaRPr lang="zh-CN" altLang="en-US" b="1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9319"/>
            <a:ext cx="4560352" cy="96501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26" y="1806358"/>
            <a:ext cx="4560352" cy="95690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26" y="2771374"/>
            <a:ext cx="4560352" cy="95690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26" y="3834757"/>
            <a:ext cx="4560352" cy="95690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26" y="5075538"/>
            <a:ext cx="4560352" cy="94879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013689" y="2084756"/>
            <a:ext cx="176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Basis 0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13688" y="3049772"/>
            <a:ext cx="176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Basis 1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013687" y="4113155"/>
            <a:ext cx="176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Basis 2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13687" y="5349881"/>
            <a:ext cx="176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Basis 39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30511" y="4682752"/>
            <a:ext cx="4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…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539900" y="6161325"/>
                <a:ext cx="38021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𝑐𝑜𝑠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𝑐𝑜𝑠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[39]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00" y="6161325"/>
                <a:ext cx="3802171" cy="400110"/>
              </a:xfrm>
              <a:prstGeom prst="rect">
                <a:avLst/>
              </a:prstGeom>
              <a:blipFill>
                <a:blip r:embed="rId9"/>
                <a:stretch>
                  <a:fillRect l="-1766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7919598" y="6161325"/>
                <a:ext cx="38021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𝑠𝑖𝑛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𝑠𝑖𝑛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[39]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598" y="6161325"/>
                <a:ext cx="3802171" cy="400110"/>
              </a:xfrm>
              <a:prstGeom prst="rect">
                <a:avLst/>
              </a:prstGeom>
              <a:blipFill>
                <a:blip r:embed="rId10"/>
                <a:stretch>
                  <a:fillRect l="-1603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19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complex numbers?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0" y="856989"/>
            <a:ext cx="4560352" cy="1484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285131" y="1309879"/>
                <a:ext cx="481292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=0,1,…,39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131" y="1309879"/>
                <a:ext cx="481292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64205" y="3694514"/>
                <a:ext cx="6809749" cy="957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𝑐𝑜𝑠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𝑐𝑜𝑠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38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39</m:t>
                          </m:r>
                        </m:sup>
                        <m:e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den>
                                  </m:f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05" y="3694514"/>
                <a:ext cx="6809749" cy="957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544848" y="3744207"/>
                <a:ext cx="2483372" cy="780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=10+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10</m:t>
                      </m:r>
                      <m:rad>
                        <m:radPr>
                          <m:deg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altLang="zh-CN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38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=10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10</m:t>
                      </m:r>
                      <m:rad>
                        <m:radPr>
                          <m:deg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848" y="3744207"/>
                <a:ext cx="2483372" cy="780470"/>
              </a:xfrm>
              <a:prstGeom prst="rect">
                <a:avLst/>
              </a:prstGeom>
              <a:blipFill>
                <a:blip r:embed="rId5"/>
                <a:stretch>
                  <a:fillRect b="-70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764205" y="3381482"/>
            <a:ext cx="2669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Recall: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3772" y="2402203"/>
            <a:ext cx="8612523" cy="957570"/>
            <a:chOff x="783772" y="2402203"/>
            <a:chExt cx="8612523" cy="9575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783772" y="2402203"/>
                  <a:ext cx="5801140" cy="9575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  <m:t>𝑠𝑖𝑛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  <m:t>39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f>
                                      <m:f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40</m:t>
                                        </m:r>
                                      </m:den>
                                    </m:f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func>
                              <m:fun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f>
                                      <m:f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40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772" y="2402203"/>
                  <a:ext cx="5801140" cy="9575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7118812" y="2646895"/>
                  <a:ext cx="2277483" cy="4364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  <m:t>𝑠𝑖𝑛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  <m:t>38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8812" y="2646895"/>
                  <a:ext cx="2277483" cy="436402"/>
                </a:xfrm>
                <a:prstGeom prst="rect">
                  <a:avLst/>
                </a:prstGeom>
                <a:blipFill>
                  <a:blip r:embed="rId7"/>
                  <a:stretch>
                    <a:fillRect b="-13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本框 13"/>
            <p:cNvSpPr txBox="1"/>
            <p:nvPr/>
          </p:nvSpPr>
          <p:spPr>
            <a:xfrm>
              <a:off x="6621465" y="2679525"/>
              <a:ext cx="981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and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6" name="右箭头 15"/>
          <p:cNvSpPr/>
          <p:nvPr/>
        </p:nvSpPr>
        <p:spPr>
          <a:xfrm>
            <a:off x="8712998" y="4089658"/>
            <a:ext cx="368710" cy="32377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569556" y="4926018"/>
                <a:ext cx="4835363" cy="783973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complex number 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is a tool to store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𝑐𝑜𝑠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zh-CN" altLang="en-US" sz="20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𝑠𝑖</m:t>
                        </m:r>
                        <m:r>
                          <a:rPr lang="en-US" altLang="zh-CN" sz="20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in a compact form</a:t>
                </a:r>
                <a:endPara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56" y="4926018"/>
                <a:ext cx="4835363" cy="783973"/>
              </a:xfrm>
              <a:prstGeom prst="rect">
                <a:avLst/>
              </a:prstGeom>
              <a:blipFill>
                <a:blip r:embed="rId8"/>
                <a:stretch>
                  <a:fillRect l="-1256"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983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complex numbers?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Compound form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Magnitude:</a:t>
            </a:r>
          </a:p>
          <a:p>
            <a:endParaRPr lang="en-US" altLang="zh-CN" dirty="0"/>
          </a:p>
          <a:p>
            <a:r>
              <a:rPr lang="en-US" altLang="zh-CN" dirty="0"/>
              <a:t>Phase: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83772" y="1281232"/>
                <a:ext cx="6586098" cy="957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𝑐𝑜𝑠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𝑗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𝑠𝑖𝑛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39</m:t>
                          </m:r>
                        </m:sup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Arial" panose="020B0604020202020204" pitchFamily="34" charset="0"/>
                                    </a:rPr>
                                    <m:t>40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10+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10</m:t>
                      </m:r>
                      <m:rad>
                        <m:radPr>
                          <m:deg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2" y="1281232"/>
                <a:ext cx="6586098" cy="9578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83772" y="2142470"/>
                <a:ext cx="7123104" cy="957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38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𝑐𝑜𝑠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38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𝑗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𝑠𝑖𝑛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38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39</m:t>
                          </m:r>
                        </m:sup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Arial" panose="020B0604020202020204" pitchFamily="34" charset="0"/>
                                    </a:rPr>
                                    <m:t>38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Arial" panose="020B0604020202020204" pitchFamily="34" charset="0"/>
                                    </a:rPr>
                                    <m:t>40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10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10</m:t>
                      </m:r>
                      <m:rad>
                        <m:radPr>
                          <m:deg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2" y="2142470"/>
                <a:ext cx="7123104" cy="9578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812693" y="3335274"/>
                <a:ext cx="2528256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693" y="3335274"/>
                <a:ext cx="2528256" cy="626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812693" y="4225748"/>
                <a:ext cx="1888466" cy="647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693" y="4225748"/>
                <a:ext cx="1888466" cy="6474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783772" y="5257343"/>
            <a:ext cx="4687880" cy="6272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 won’t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loose information anymore! 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88283" y="3188383"/>
            <a:ext cx="6446401" cy="3333604"/>
            <a:chOff x="6221065" y="3258925"/>
            <a:chExt cx="6446401" cy="3333604"/>
          </a:xfrm>
        </p:grpSpPr>
        <p:sp>
          <p:nvSpPr>
            <p:cNvPr id="12" name="矩形 11"/>
            <p:cNvSpPr/>
            <p:nvPr/>
          </p:nvSpPr>
          <p:spPr>
            <a:xfrm>
              <a:off x="6221065" y="3258925"/>
              <a:ext cx="6446401" cy="33336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200000"/>
                </a:lnSpc>
              </a:pP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369870" y="3329898"/>
              <a:ext cx="3558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FF0000"/>
                  </a:solidFill>
                </a:rPr>
                <a:t>Math behind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 rot="10800000">
              <a:off x="7388939" y="3961599"/>
              <a:ext cx="0" cy="21589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rot="-5400000">
              <a:off x="8468429" y="5040880"/>
              <a:ext cx="0" cy="21589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7388938" y="5408842"/>
              <a:ext cx="1385521" cy="7069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388937" y="5402492"/>
              <a:ext cx="1385521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8774458" y="5402492"/>
              <a:ext cx="0" cy="713275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/>
                <p:cNvSpPr txBox="1"/>
                <p:nvPr/>
              </p:nvSpPr>
              <p:spPr>
                <a:xfrm>
                  <a:off x="6447588" y="3914153"/>
                  <a:ext cx="91300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588" y="3914153"/>
                  <a:ext cx="913006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6667" t="-4000" r="-9333" b="-36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/>
                <p:cNvSpPr txBox="1"/>
                <p:nvPr/>
              </p:nvSpPr>
              <p:spPr>
                <a:xfrm>
                  <a:off x="9272317" y="6182112"/>
                  <a:ext cx="93955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2317" y="6182112"/>
                  <a:ext cx="939553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3247" t="-4000" r="-9091" b="-36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/>
                <p:cNvSpPr txBox="1"/>
                <p:nvPr/>
              </p:nvSpPr>
              <p:spPr>
                <a:xfrm>
                  <a:off x="6963083" y="5224028"/>
                  <a:ext cx="20666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" name="文本框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3083" y="5224028"/>
                  <a:ext cx="206660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4706" r="-1470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/>
                <p:cNvSpPr txBox="1"/>
                <p:nvPr/>
              </p:nvSpPr>
              <p:spPr>
                <a:xfrm>
                  <a:off x="8678524" y="6187712"/>
                  <a:ext cx="20666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7" name="文本框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8524" y="6187712"/>
                  <a:ext cx="206660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29412" r="-26471" b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椭圆 27"/>
            <p:cNvSpPr/>
            <p:nvPr/>
          </p:nvSpPr>
          <p:spPr>
            <a:xfrm>
              <a:off x="7359259" y="5368117"/>
              <a:ext cx="5963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8744645" y="6090672"/>
              <a:ext cx="5963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8744643" y="5374654"/>
              <a:ext cx="5963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/>
                <p:cNvSpPr txBox="1"/>
                <p:nvPr/>
              </p:nvSpPr>
              <p:spPr>
                <a:xfrm>
                  <a:off x="8072358" y="4389184"/>
                  <a:ext cx="4257515" cy="8348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𝑛𝑥</m:t>
                                </m:r>
                              </m:e>
                            </m:d>
                          </m:e>
                        </m:func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𝑛𝑥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altLang="zh-CN" sz="20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         =</m:t>
                        </m:r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func>
                          <m:func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𝑛𝑥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smtClean="0">
                                        <a:latin typeface="Cambria Math" panose="02040503050406030204" pitchFamily="18" charset="0"/>
                                      </a:rPr>
                                      <m:t>arctan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d>
                          </m:e>
                        </m:fun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文本框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2358" y="4389184"/>
                  <a:ext cx="4257515" cy="834844"/>
                </a:xfrm>
                <a:prstGeom prst="rect">
                  <a:avLst/>
                </a:prstGeom>
                <a:blipFill>
                  <a:blip r:embed="rId10"/>
                  <a:stretch>
                    <a:fillRect l="-2718" t="-7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2130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EE5686F-A834-480B-BFB9-42BAFC398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Fourier Series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F7D6104-7DEC-4973-8A6B-9A2E9A11F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>
                <a:extLst>
                  <a:ext uri="{FF2B5EF4-FFF2-40B4-BE49-F238E27FC236}">
                    <a16:creationId xmlns:a16="http://schemas.microsoft.com/office/drawing/2014/main" id="{3510601F-7F3D-45D3-8CB1-D539BBAF9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238" y="914401"/>
                <a:ext cx="8750300" cy="1306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1"/>
                <a:r>
                  <a:rPr lang="en-US" altLang="zh-CN" sz="2800" dirty="0">
                    <a:ea typeface="ＭＳ Ｐゴシック" panose="020B0600070205080204" pitchFamily="34" charset="-128"/>
                  </a:rPr>
                  <a:t>For any periodic function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zh-CN" sz="2800" dirty="0">
                    <a:ea typeface="ＭＳ Ｐゴシック" panose="020B0600070205080204" pitchFamily="34" charset="-128"/>
                  </a:rPr>
                  <a:t>, how to extract the component of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</m:oMath>
                </a14:m>
                <a:r>
                  <a:rPr lang="en-US" altLang="zh-CN" sz="2800" dirty="0">
                    <a:ea typeface="ＭＳ Ｐゴシック" panose="020B0600070205080204" pitchFamily="34" charset="-128"/>
                  </a:rPr>
                  <a:t> at a specific frequency?</a:t>
                </a:r>
              </a:p>
            </p:txBody>
          </p:sp>
        </mc:Choice>
        <mc:Fallback xmlns="">
          <p:sp>
            <p:nvSpPr>
              <p:cNvPr id="5123" name="Rectangle 3">
                <a:extLst>
                  <a:ext uri="{FF2B5EF4-FFF2-40B4-BE49-F238E27FC236}">
                    <a16:creationId xmlns:a16="http://schemas.microsoft.com/office/drawing/2014/main" id="{3510601F-7F3D-45D3-8CB1-D539BBAF9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6238" y="914401"/>
                <a:ext cx="8750300" cy="1306513"/>
              </a:xfrm>
              <a:prstGeom prst="rect">
                <a:avLst/>
              </a:prstGeom>
              <a:blipFill>
                <a:blip r:embed="rId2"/>
                <a:stretch>
                  <a:fillRect t="-51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4" name="Rectangle 4">
            <a:extLst>
              <a:ext uri="{FF2B5EF4-FFF2-40B4-BE49-F238E27FC236}">
                <a16:creationId xmlns:a16="http://schemas.microsoft.com/office/drawing/2014/main" id="{07E64E63-EEEA-454F-8B90-AE30AB9A0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25849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5149C120-996B-4775-9014-8015DFFD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6" y="1935163"/>
            <a:ext cx="25574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915DD610-385C-497C-AE7C-97F681030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4489450"/>
            <a:ext cx="87630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>
            <a:extLst>
              <a:ext uri="{FF2B5EF4-FFF2-40B4-BE49-F238E27FC236}">
                <a16:creationId xmlns:a16="http://schemas.microsoft.com/office/drawing/2014/main" id="{8D39F596-54E9-40DC-AD83-1EB2AC597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21088"/>
            <a:ext cx="6705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</a:rPr>
              <a:t>is composed of the following components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17D754A-455B-44F3-B0B5-D57AEFB04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Fourier Series</a:t>
            </a:r>
            <a:endParaRPr lang="en-US" altLang="zh-CN" sz="3000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AE664E7-78D4-453A-B418-B5B40DFFCC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ea typeface="ＭＳ Ｐゴシック" panose="020B0600070205080204" pitchFamily="34" charset="-128"/>
                  </a:rPr>
                  <a:t>For any periodic function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zh-CN" dirty="0">
                    <a:ea typeface="ＭＳ Ｐゴシック" panose="020B0600070205080204" pitchFamily="34" charset="-128"/>
                  </a:rPr>
                  <a:t>, how to extract the component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</m:oMath>
                </a14:m>
                <a:r>
                  <a:rPr lang="en-US" altLang="zh-CN" dirty="0">
                    <a:ea typeface="ＭＳ Ｐゴシック" panose="020B0600070205080204" pitchFamily="34" charset="-128"/>
                  </a:rPr>
                  <a:t> at a specific frequency?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AE664E7-78D4-453A-B418-B5B40DFFCC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8">
            <a:extLst>
              <a:ext uri="{FF2B5EF4-FFF2-40B4-BE49-F238E27FC236}">
                <a16:creationId xmlns:a16="http://schemas.microsoft.com/office/drawing/2014/main" id="{7107E3E9-4E1A-422E-ADFB-942202EF4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"/>
          <a:stretch>
            <a:fillRect/>
          </a:stretch>
        </p:blipFill>
        <p:spPr bwMode="auto">
          <a:xfrm>
            <a:off x="2332039" y="1808164"/>
            <a:ext cx="7413625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33FCE0C-4902-4A4B-A95B-BAB306BD0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Fourier Series</a:t>
            </a:r>
            <a:endParaRPr lang="en-US" altLang="zh-CN" sz="3000" dirty="0">
              <a:ea typeface="宋体" panose="02010600030101010101" pitchFamily="2" charset="-122"/>
            </a:endParaRPr>
          </a:p>
        </p:txBody>
      </p:sp>
      <p:pic>
        <p:nvPicPr>
          <p:cNvPr id="7171" name="Picture 5" descr="freqdomcomposition">
            <a:extLst>
              <a:ext uri="{FF2B5EF4-FFF2-40B4-BE49-F238E27FC236}">
                <a16:creationId xmlns:a16="http://schemas.microsoft.com/office/drawing/2014/main" id="{6578325E-960B-4FB6-997F-789D190EC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8"/>
          <a:stretch>
            <a:fillRect/>
          </a:stretch>
        </p:blipFill>
        <p:spPr bwMode="auto">
          <a:xfrm>
            <a:off x="2479675" y="2097088"/>
            <a:ext cx="79248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3">
                <a:extLst>
                  <a:ext uri="{FF2B5EF4-FFF2-40B4-BE49-F238E27FC236}">
                    <a16:creationId xmlns:a16="http://schemas.microsoft.com/office/drawing/2014/main" id="{20F69B03-C034-4302-BC14-E8E92D5E70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238" y="914401"/>
                <a:ext cx="8750300" cy="1306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1"/>
                <a:r>
                  <a:rPr lang="en-US" altLang="zh-CN" sz="2800" dirty="0">
                    <a:ea typeface="ＭＳ Ｐゴシック" panose="020B0600070205080204" pitchFamily="34" charset="-128"/>
                  </a:rPr>
                  <a:t>For any periodic function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zh-CN" sz="2800" dirty="0">
                    <a:ea typeface="ＭＳ Ｐゴシック" panose="020B0600070205080204" pitchFamily="34" charset="-128"/>
                  </a:rPr>
                  <a:t>, how to extract the component of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</m:oMath>
                </a14:m>
                <a:r>
                  <a:rPr lang="en-US" altLang="zh-CN" sz="2800" dirty="0">
                    <a:ea typeface="ＭＳ Ｐゴシック" panose="020B0600070205080204" pitchFamily="34" charset="-128"/>
                  </a:rPr>
                  <a:t> at a specific frequency?</a:t>
                </a:r>
              </a:p>
            </p:txBody>
          </p:sp>
        </mc:Choice>
        <mc:Fallback xmlns="">
          <p:sp>
            <p:nvSpPr>
              <p:cNvPr id="7172" name="Rectangle 3">
                <a:extLst>
                  <a:ext uri="{FF2B5EF4-FFF2-40B4-BE49-F238E27FC236}">
                    <a16:creationId xmlns:a16="http://schemas.microsoft.com/office/drawing/2014/main" id="{20F69B03-C034-4302-BC14-E8E92D5E7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6238" y="914401"/>
                <a:ext cx="8750300" cy="1306513"/>
              </a:xfrm>
              <a:prstGeom prst="rect">
                <a:avLst/>
              </a:prstGeom>
              <a:blipFill>
                <a:blip r:embed="rId3"/>
                <a:stretch>
                  <a:fillRect t="-51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22E5F6D-ABCD-401D-BE6F-4BDF310EB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>
                <a:ea typeface="宋体" panose="02010600030101010101" pitchFamily="2" charset="-122"/>
              </a:rPr>
              <a:t>Fourier Transforms</a:t>
            </a:r>
          </a:p>
        </p:txBody>
      </p:sp>
      <p:sp>
        <p:nvSpPr>
          <p:cNvPr id="10250" name="Oval 20">
            <a:extLst>
              <a:ext uri="{FF2B5EF4-FFF2-40B4-BE49-F238E27FC236}">
                <a16:creationId xmlns:a16="http://schemas.microsoft.com/office/drawing/2014/main" id="{CFA8E0F6-882C-4E70-AC9E-33E706D8A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495" y="1366839"/>
            <a:ext cx="6087004" cy="1963737"/>
          </a:xfrm>
          <a:prstGeom prst="ellipse">
            <a:avLst/>
          </a:prstGeom>
          <a:solidFill>
            <a:srgbClr val="993366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146CC5B3-05C5-4AF1-906B-9E8C14F7E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Fourier transform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(maybe is not periodic) is defined as</a:t>
                </a: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Inverse Fourier transform</a:t>
                </a: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146CC5B3-05C5-4AF1-906B-9E8C14F7E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43" name="Object 14">
            <a:extLst>
              <a:ext uri="{FF2B5EF4-FFF2-40B4-BE49-F238E27FC236}">
                <a16:creationId xmlns:a16="http://schemas.microsoft.com/office/drawing/2014/main" id="{DAE40E41-69B9-419A-AC96-502FAC37FB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26779"/>
              </p:ext>
            </p:extLst>
          </p:nvPr>
        </p:nvGraphicFramePr>
        <p:xfrm>
          <a:off x="4850870" y="1581151"/>
          <a:ext cx="32766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4" imgW="1498600" imgH="330200" progId="Equation.DSMT4">
                  <p:embed/>
                </p:oleObj>
              </mc:Choice>
              <mc:Fallback>
                <p:oleObj name="Equation" r:id="rId4" imgW="1498600" imgH="330200" progId="Equation.DSMT4">
                  <p:embed/>
                  <p:pic>
                    <p:nvPicPr>
                      <p:cNvPr id="10243" name="Object 14">
                        <a:extLst>
                          <a:ext uri="{FF2B5EF4-FFF2-40B4-BE49-F238E27FC236}">
                            <a16:creationId xmlns:a16="http://schemas.microsoft.com/office/drawing/2014/main" id="{DAE40E41-69B9-419A-AC96-502FAC37FB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870" y="1581151"/>
                        <a:ext cx="32766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18" name="Object 18">
            <a:extLst>
              <a:ext uri="{FF2B5EF4-FFF2-40B4-BE49-F238E27FC236}">
                <a16:creationId xmlns:a16="http://schemas.microsoft.com/office/drawing/2014/main" id="{DDAEBB9C-9B54-42C7-9737-508ED8241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818777"/>
              </p:ext>
            </p:extLst>
          </p:nvPr>
        </p:nvGraphicFramePr>
        <p:xfrm>
          <a:off x="4803780" y="2226736"/>
          <a:ext cx="33051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6" imgW="1511300" imgH="330200" progId="Equation.DSMT4">
                  <p:embed/>
                </p:oleObj>
              </mc:Choice>
              <mc:Fallback>
                <p:oleObj name="Equation" r:id="rId6" imgW="1511300" imgH="330200" progId="Equation.DSMT4">
                  <p:embed/>
                  <p:pic>
                    <p:nvPicPr>
                      <p:cNvPr id="2048018" name="Object 18">
                        <a:extLst>
                          <a:ext uri="{FF2B5EF4-FFF2-40B4-BE49-F238E27FC236}">
                            <a16:creationId xmlns:a16="http://schemas.microsoft.com/office/drawing/2014/main" id="{DDAEBB9C-9B54-42C7-9737-508ED8241B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80" y="2226736"/>
                        <a:ext cx="33051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AutoShape 19">
            <a:extLst>
              <a:ext uri="{FF2B5EF4-FFF2-40B4-BE49-F238E27FC236}">
                <a16:creationId xmlns:a16="http://schemas.microsoft.com/office/drawing/2014/main" id="{386509AE-C946-4AC5-B14C-A6684F796108}"/>
              </a:ext>
            </a:extLst>
          </p:cNvPr>
          <p:cNvSpPr>
            <a:spLocks noChangeArrowheads="1"/>
          </p:cNvSpPr>
          <p:nvPr/>
        </p:nvSpPr>
        <p:spPr bwMode="auto">
          <a:xfrm rot="14017315">
            <a:off x="4471988" y="2925764"/>
            <a:ext cx="422275" cy="1222375"/>
          </a:xfrm>
          <a:prstGeom prst="downArrow">
            <a:avLst>
              <a:gd name="adj1" fmla="val 50000"/>
              <a:gd name="adj2" fmla="val 72368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1" name="Rectangle 21">
            <a:extLst>
              <a:ext uri="{FF2B5EF4-FFF2-40B4-BE49-F238E27FC236}">
                <a16:creationId xmlns:a16="http://schemas.microsoft.com/office/drawing/2014/main" id="{2D473E73-412F-4886-B735-793A98512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3" y="3903664"/>
            <a:ext cx="40814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</a:rPr>
              <a:t>How to get these formulas?</a:t>
            </a:r>
          </a:p>
        </p:txBody>
      </p:sp>
      <p:sp>
        <p:nvSpPr>
          <p:cNvPr id="2048023" name="Text Box 23">
            <a:extLst>
              <a:ext uri="{FF2B5EF4-FFF2-40B4-BE49-F238E27FC236}">
                <a16:creationId xmlns:a16="http://schemas.microsoft.com/office/drawing/2014/main" id="{381B2539-165B-42C1-B698-BF28B7245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4679951"/>
            <a:ext cx="6235700" cy="88582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600">
                <a:solidFill>
                  <a:srgbClr val="FFFF00"/>
                </a:solidFill>
                <a:ea typeface="宋体" panose="02010600030101010101" pitchFamily="2" charset="-122"/>
              </a:rPr>
              <a:t>Let’s start the story from Fourier series to Fourier transform…</a:t>
            </a:r>
          </a:p>
        </p:txBody>
      </p:sp>
    </p:spTree>
    <p:extLst>
      <p:ext uri="{BB962C8B-B14F-4D97-AF65-F5344CB8AC3E}">
        <p14:creationId xmlns:p14="http://schemas.microsoft.com/office/powerpoint/2010/main" val="27778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  <p:bldP spid="10249" grpId="0" animBg="1"/>
      <p:bldP spid="10251" grpId="0"/>
      <p:bldP spid="20480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B950F76-08A7-416D-81D4-04CCC868A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>
                <a:ea typeface="宋体" panose="02010600030101010101" pitchFamily="2" charset="-122"/>
              </a:rPr>
              <a:t>Fourier Series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92B07424-53F6-4F14-90B2-F87F82A19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4" y="1987550"/>
            <a:ext cx="8296275" cy="176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600" b="1" i="1" u="sng" dirty="0">
                <a:solidFill>
                  <a:srgbClr val="FF0000"/>
                </a:solidFill>
                <a:ea typeface="宋体" panose="02010600030101010101" pitchFamily="2" charset="-122"/>
              </a:rPr>
              <a:t>Fourier Series</a:t>
            </a:r>
            <a:br>
              <a:rPr lang="en-US" altLang="zh-CN" sz="2600" b="1" i="1" u="sng" dirty="0">
                <a:solidFill>
                  <a:srgbClr val="FF0000"/>
                </a:solidFill>
                <a:ea typeface="宋体" panose="02010600030101010101" pitchFamily="2" charset="-122"/>
              </a:rPr>
            </a:b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</a:rPr>
              <a:t>Any periodic function can be expressed as a sum of sines and cosines of different frequencies each multiplied by a different coefficient</a:t>
            </a: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FF9BBAD2-2255-48B6-880E-809AF84E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6918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8197" name="Object 7">
            <a:extLst>
              <a:ext uri="{FF2B5EF4-FFF2-40B4-BE49-F238E27FC236}">
                <a16:creationId xmlns:a16="http://schemas.microsoft.com/office/drawing/2014/main" id="{7AF76335-C659-4B22-BF1C-6A1B3C3B16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3787775"/>
          <a:ext cx="5486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2374900" imgH="431800" progId="Equation.DSMT4">
                  <p:embed/>
                </p:oleObj>
              </mc:Choice>
              <mc:Fallback>
                <p:oleObj name="Equation" r:id="rId3" imgW="2374900" imgH="431800" progId="Equation.DSMT4">
                  <p:embed/>
                  <p:pic>
                    <p:nvPicPr>
                      <p:cNvPr id="8197" name="Object 7">
                        <a:extLst>
                          <a:ext uri="{FF2B5EF4-FFF2-40B4-BE49-F238E27FC236}">
                            <a16:creationId xmlns:a16="http://schemas.microsoft.com/office/drawing/2014/main" id="{7AF76335-C659-4B22-BF1C-6A1B3C3B16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787775"/>
                        <a:ext cx="54864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AutoShape 9">
            <a:extLst>
              <a:ext uri="{FF2B5EF4-FFF2-40B4-BE49-F238E27FC236}">
                <a16:creationId xmlns:a16="http://schemas.microsoft.com/office/drawing/2014/main" id="{81AA3CC1-D795-4FA5-8B29-7E6F809CD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76" y="4979989"/>
            <a:ext cx="468313" cy="738187"/>
          </a:xfrm>
          <a:prstGeom prst="downArrow">
            <a:avLst>
              <a:gd name="adj1" fmla="val 50000"/>
              <a:gd name="adj2" fmla="val 39407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9" name="Rectangle 11">
            <a:extLst>
              <a:ext uri="{FF2B5EF4-FFF2-40B4-BE49-F238E27FC236}">
                <a16:creationId xmlns:a16="http://schemas.microsoft.com/office/drawing/2014/main" id="{221B603D-C019-4E64-A0FB-F9DD33004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4" y="5291138"/>
            <a:ext cx="19002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</a:rPr>
              <a:t>more details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>
                <a:extLst>
                  <a:ext uri="{FF2B5EF4-FFF2-40B4-BE49-F238E27FC236}">
                    <a16:creationId xmlns:a16="http://schemas.microsoft.com/office/drawing/2014/main" id="{985F7023-7CA2-4C36-8D42-FC4537C57A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238" y="914401"/>
                <a:ext cx="8750300" cy="1306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1"/>
                <a:r>
                  <a:rPr lang="en-US" altLang="zh-CN" sz="2800" dirty="0">
                    <a:ea typeface="ＭＳ Ｐゴシック" panose="020B0600070205080204" pitchFamily="34" charset="-128"/>
                  </a:rPr>
                  <a:t>For any periodic function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zh-CN" sz="2800" dirty="0">
                    <a:ea typeface="ＭＳ Ｐゴシック" panose="020B0600070205080204" pitchFamily="34" charset="-128"/>
                  </a:rPr>
                  <a:t>, how to extract the component of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</m:oMath>
                </a14:m>
                <a:r>
                  <a:rPr lang="en-US" altLang="zh-CN" sz="2800" dirty="0">
                    <a:ea typeface="ＭＳ Ｐゴシック" panose="020B0600070205080204" pitchFamily="34" charset="-128"/>
                  </a:rPr>
                  <a:t> at a specific frequency?</a:t>
                </a:r>
              </a:p>
            </p:txBody>
          </p:sp>
        </mc:Choice>
        <mc:Fallback xmlns="">
          <p:sp>
            <p:nvSpPr>
              <p:cNvPr id="8200" name="Rectangle 3">
                <a:extLst>
                  <a:ext uri="{FF2B5EF4-FFF2-40B4-BE49-F238E27FC236}">
                    <a16:creationId xmlns:a16="http://schemas.microsoft.com/office/drawing/2014/main" id="{985F7023-7CA2-4C36-8D42-FC4537C57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6238" y="914401"/>
                <a:ext cx="8750300" cy="1306513"/>
              </a:xfrm>
              <a:prstGeom prst="rect">
                <a:avLst/>
              </a:prstGeom>
              <a:blipFill>
                <a:blip r:embed="rId5"/>
                <a:stretch>
                  <a:fillRect t="-51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EB1BAC3-0190-4627-AA23-960DA6D39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>
                <a:ea typeface="宋体" panose="02010600030101010101" pitchFamily="2" charset="-122"/>
              </a:rPr>
              <a:t>Fourier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9">
                <a:extLst>
                  <a:ext uri="{FF2B5EF4-FFF2-40B4-BE49-F238E27FC236}">
                    <a16:creationId xmlns:a16="http://schemas.microsoft.com/office/drawing/2014/main" id="{02C1E661-E60B-4EB7-9119-46B2B5E1B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800" y="914400"/>
                <a:ext cx="77724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zh-CN" sz="2400" dirty="0">
                    <a:ea typeface="宋体" panose="02010600030101010101" pitchFamily="2" charset="-122"/>
                  </a:rPr>
                  <a:t>For a periodic function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𝑡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en-US" altLang="zh-CN" sz="2400" dirty="0">
                    <a:ea typeface="宋体" panose="02010600030101010101" pitchFamily="2" charset="-122"/>
                  </a:rPr>
                  <a:t>, with period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𝑇</m:t>
                    </m:r>
                  </m:oMath>
                </a14:m>
                <a:endParaRPr lang="en-US" altLang="zh-CN" sz="2400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219" name="Rectangle 9">
                <a:extLst>
                  <a:ext uri="{FF2B5EF4-FFF2-40B4-BE49-F238E27FC236}">
                    <a16:creationId xmlns:a16="http://schemas.microsoft.com/office/drawing/2014/main" id="{02C1E661-E60B-4EB7-9119-46B2B5E1B2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914400"/>
                <a:ext cx="7772400" cy="457200"/>
              </a:xfrm>
              <a:prstGeom prst="rect">
                <a:avLst/>
              </a:prstGeom>
              <a:blipFill>
                <a:blip r:embed="rId3"/>
                <a:stretch>
                  <a:fillRect l="-1255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1" name="Rectangle 11">
            <a:extLst>
              <a:ext uri="{FF2B5EF4-FFF2-40B4-BE49-F238E27FC236}">
                <a16:creationId xmlns:a16="http://schemas.microsoft.com/office/drawing/2014/main" id="{F8DB3B8F-29AA-4EC3-9766-B61503169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38112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Fourier Series</a:t>
            </a:r>
            <a:endParaRPr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9222" name="Object 12">
            <a:extLst>
              <a:ext uri="{FF2B5EF4-FFF2-40B4-BE49-F238E27FC236}">
                <a16:creationId xmlns:a16="http://schemas.microsoft.com/office/drawing/2014/main" id="{DAFA4B04-31AE-4513-83CA-826A51B7C3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1600200"/>
          <a:ext cx="51816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Equation" r:id="rId4" imgW="2374900" imgH="431800" progId="Equation.DSMT4">
                  <p:embed/>
                </p:oleObj>
              </mc:Choice>
              <mc:Fallback>
                <p:oleObj name="Equation" r:id="rId4" imgW="2374900" imgH="431800" progId="Equation.DSMT4">
                  <p:embed/>
                  <p:pic>
                    <p:nvPicPr>
                      <p:cNvPr id="9222" name="Object 12">
                        <a:extLst>
                          <a:ext uri="{FF2B5EF4-FFF2-40B4-BE49-F238E27FC236}">
                            <a16:creationId xmlns:a16="http://schemas.microsoft.com/office/drawing/2014/main" id="{DAFA4B04-31AE-4513-83CA-826A51B7C3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00200"/>
                        <a:ext cx="518160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13">
            <a:extLst>
              <a:ext uri="{FF2B5EF4-FFF2-40B4-BE49-F238E27FC236}">
                <a16:creationId xmlns:a16="http://schemas.microsoft.com/office/drawing/2014/main" id="{A298B530-A8D6-4BA1-8A2F-F6602547F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438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where</a:t>
            </a:r>
            <a:endParaRPr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9224" name="Object 14">
            <a:extLst>
              <a:ext uri="{FF2B5EF4-FFF2-40B4-BE49-F238E27FC236}">
                <a16:creationId xmlns:a16="http://schemas.microsoft.com/office/drawing/2014/main" id="{6CC3676D-B76B-4707-8606-43E887CB7B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2971801"/>
          <a:ext cx="3278188" cy="284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6" imgW="1536700" imgH="1333500" progId="Equation.DSMT4">
                  <p:embed/>
                </p:oleObj>
              </mc:Choice>
              <mc:Fallback>
                <p:oleObj name="Equation" r:id="rId6" imgW="1536700" imgH="1333500" progId="Equation.DSMT4">
                  <p:embed/>
                  <p:pic>
                    <p:nvPicPr>
                      <p:cNvPr id="9224" name="Object 14">
                        <a:extLst>
                          <a:ext uri="{FF2B5EF4-FFF2-40B4-BE49-F238E27FC236}">
                            <a16:creationId xmlns:a16="http://schemas.microsoft.com/office/drawing/2014/main" id="{6CC3676D-B76B-4707-8606-43E887CB7B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971801"/>
                        <a:ext cx="3278188" cy="284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15">
            <a:extLst>
              <a:ext uri="{FF2B5EF4-FFF2-40B4-BE49-F238E27FC236}">
                <a16:creationId xmlns:a16="http://schemas.microsoft.com/office/drawing/2014/main" id="{2006E715-5841-4E77-9127-17BC93369A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830639"/>
          <a:ext cx="22860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8" imgW="1066800" imgH="457200" progId="Equation.DSMT4">
                  <p:embed/>
                </p:oleObj>
              </mc:Choice>
              <mc:Fallback>
                <p:oleObj name="Equation" r:id="rId8" imgW="1066800" imgH="457200" progId="Equation.DSMT4">
                  <p:embed/>
                  <p:pic>
                    <p:nvPicPr>
                      <p:cNvPr id="9225" name="Object 15">
                        <a:extLst>
                          <a:ext uri="{FF2B5EF4-FFF2-40B4-BE49-F238E27FC236}">
                            <a16:creationId xmlns:a16="http://schemas.microsoft.com/office/drawing/2014/main" id="{2006E715-5841-4E77-9127-17BC93369A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30639"/>
                        <a:ext cx="2286000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16">
            <a:extLst>
              <a:ext uri="{FF2B5EF4-FFF2-40B4-BE49-F238E27FC236}">
                <a16:creationId xmlns:a16="http://schemas.microsoft.com/office/drawing/2014/main" id="{C9303D68-AFF8-40EE-A470-864504DD6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,</a:t>
            </a:r>
            <a:endParaRPr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6993" name="Oval 17">
            <a:extLst>
              <a:ext uri="{FF2B5EF4-FFF2-40B4-BE49-F238E27FC236}">
                <a16:creationId xmlns:a16="http://schemas.microsoft.com/office/drawing/2014/main" id="{19F22485-1CB9-45EF-8FCF-1C9A666D7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41751"/>
            <a:ext cx="2667000" cy="1065213"/>
          </a:xfrm>
          <a:prstGeom prst="ellipse">
            <a:avLst/>
          </a:prstGeom>
          <a:solidFill>
            <a:srgbClr val="FF0000">
              <a:alpha val="25882"/>
            </a:srgbClr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6994" name="Rectangle 18">
            <a:extLst>
              <a:ext uri="{FF2B5EF4-FFF2-40B4-BE49-F238E27FC236}">
                <a16:creationId xmlns:a16="http://schemas.microsoft.com/office/drawing/2014/main" id="{EA1BC5BA-4228-4FE4-B0CF-4BE9037F7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449638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ea typeface="宋体" panose="02010600030101010101" pitchFamily="2" charset="-122"/>
              </a:rPr>
              <a:t>Redundant!</a:t>
            </a:r>
            <a:endParaRPr lang="en-US" altLang="zh-CN" sz="2400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69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3F9B9C7-8E55-43C4-9727-0D15BDD30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>
                <a:ea typeface="宋体" panose="02010600030101010101" pitchFamily="2" charset="-122"/>
              </a:rPr>
              <a:t>From Fourier Series to Fourier Transforms</a:t>
            </a:r>
          </a:p>
        </p:txBody>
      </p:sp>
      <p:sp>
        <p:nvSpPr>
          <p:cNvPr id="11267" name="Rectangle 12">
            <a:extLst>
              <a:ext uri="{FF2B5EF4-FFF2-40B4-BE49-F238E27FC236}">
                <a16:creationId xmlns:a16="http://schemas.microsoft.com/office/drawing/2014/main" id="{133E799A-6188-4463-A56E-2DBDA37A4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675" y="914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According to Euler formula</a:t>
            </a:r>
            <a:endParaRPr lang="en-US" altLang="zh-CN" sz="2400" i="1">
              <a:ea typeface="宋体" panose="02010600030101010101" pitchFamily="2" charset="-122"/>
            </a:endParaRPr>
          </a:p>
        </p:txBody>
      </p:sp>
      <p:graphicFrame>
        <p:nvGraphicFramePr>
          <p:cNvPr id="11268" name="Object 13">
            <a:extLst>
              <a:ext uri="{FF2B5EF4-FFF2-40B4-BE49-F238E27FC236}">
                <a16:creationId xmlns:a16="http://schemas.microsoft.com/office/drawing/2014/main" id="{AA977E1C-0778-4E2B-B9C5-D4E4F019C4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9750" y="903289"/>
          <a:ext cx="25844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3" imgW="1206500" imgH="228600" progId="Equation.DSMT4">
                  <p:embed/>
                </p:oleObj>
              </mc:Choice>
              <mc:Fallback>
                <p:oleObj name="Equation" r:id="rId3" imgW="1206500" imgH="228600" progId="Equation.DSMT4">
                  <p:embed/>
                  <p:pic>
                    <p:nvPicPr>
                      <p:cNvPr id="11268" name="Object 13">
                        <a:extLst>
                          <a:ext uri="{FF2B5EF4-FFF2-40B4-BE49-F238E27FC236}">
                            <a16:creationId xmlns:a16="http://schemas.microsoft.com/office/drawing/2014/main" id="{AA977E1C-0778-4E2B-B9C5-D4E4F019C4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903289"/>
                        <a:ext cx="25844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14">
            <a:extLst>
              <a:ext uri="{FF2B5EF4-FFF2-40B4-BE49-F238E27FC236}">
                <a16:creationId xmlns:a16="http://schemas.microsoft.com/office/drawing/2014/main" id="{BEDD5EA7-9B1A-4AC7-947F-C84D37334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676" y="1295400"/>
            <a:ext cx="224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Easy to have</a:t>
            </a:r>
            <a:endParaRPr lang="en-US" altLang="zh-CN" sz="2400" i="1">
              <a:ea typeface="宋体" panose="02010600030101010101" pitchFamily="2" charset="-122"/>
            </a:endParaRPr>
          </a:p>
        </p:txBody>
      </p:sp>
      <p:graphicFrame>
        <p:nvGraphicFramePr>
          <p:cNvPr id="11270" name="Object 15">
            <a:extLst>
              <a:ext uri="{FF2B5EF4-FFF2-40B4-BE49-F238E27FC236}">
                <a16:creationId xmlns:a16="http://schemas.microsoft.com/office/drawing/2014/main" id="{5117DA3E-2590-4883-9612-6A497FAB6D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1625" y="1524001"/>
          <a:ext cx="63119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5" imgW="2946400" imgH="419100" progId="Equation.DSMT4">
                  <p:embed/>
                </p:oleObj>
              </mc:Choice>
              <mc:Fallback>
                <p:oleObj name="Equation" r:id="rId5" imgW="2946400" imgH="419100" progId="Equation.DSMT4">
                  <p:embed/>
                  <p:pic>
                    <p:nvPicPr>
                      <p:cNvPr id="11270" name="Object 15">
                        <a:extLst>
                          <a:ext uri="{FF2B5EF4-FFF2-40B4-BE49-F238E27FC236}">
                            <a16:creationId xmlns:a16="http://schemas.microsoft.com/office/drawing/2014/main" id="{5117DA3E-2590-4883-9612-6A497FAB6D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1524001"/>
                        <a:ext cx="63119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16">
            <a:extLst>
              <a:ext uri="{FF2B5EF4-FFF2-40B4-BE49-F238E27FC236}">
                <a16:creationId xmlns:a16="http://schemas.microsoft.com/office/drawing/2014/main" id="{10DF20AE-9368-4F1A-8970-016429808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2295525"/>
            <a:ext cx="5673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Then, Fourier series become</a:t>
            </a:r>
            <a:endParaRPr lang="en-US" altLang="zh-CN" sz="2400" i="1">
              <a:ea typeface="宋体" panose="02010600030101010101" pitchFamily="2" charset="-122"/>
            </a:endParaRPr>
          </a:p>
        </p:txBody>
      </p:sp>
      <p:graphicFrame>
        <p:nvGraphicFramePr>
          <p:cNvPr id="11272" name="Object 17">
            <a:extLst>
              <a:ext uri="{FF2B5EF4-FFF2-40B4-BE49-F238E27FC236}">
                <a16:creationId xmlns:a16="http://schemas.microsoft.com/office/drawing/2014/main" id="{F13EA1EE-E599-418F-8EBC-040E44E6C1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3913" y="2641600"/>
          <a:ext cx="51816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7" imgW="2374900" imgH="431800" progId="Equation.DSMT4">
                  <p:embed/>
                </p:oleObj>
              </mc:Choice>
              <mc:Fallback>
                <p:oleObj name="Equation" r:id="rId7" imgW="2374900" imgH="431800" progId="Equation.DSMT4">
                  <p:embed/>
                  <p:pic>
                    <p:nvPicPr>
                      <p:cNvPr id="11272" name="Object 17">
                        <a:extLst>
                          <a:ext uri="{FF2B5EF4-FFF2-40B4-BE49-F238E27FC236}">
                            <a16:creationId xmlns:a16="http://schemas.microsoft.com/office/drawing/2014/main" id="{F13EA1EE-E599-418F-8EBC-040E44E6C1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2641600"/>
                        <a:ext cx="518160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does DFT do?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Fourier analysis told us:</a:t>
            </a:r>
          </a:p>
          <a:p>
            <a:r>
              <a:rPr lang="en-US" altLang="zh-CN" dirty="0"/>
              <a:t>Any periodical signal can be expressed as linear combinations of sine and cosine functions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28752" y="2123771"/>
                <a:ext cx="20000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∗2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52" y="2123771"/>
                <a:ext cx="2000098" cy="307777"/>
              </a:xfrm>
              <a:prstGeom prst="rect">
                <a:avLst/>
              </a:prstGeom>
              <a:blipFill>
                <a:blip r:embed="rId2"/>
                <a:stretch>
                  <a:fillRect l="-1524" t="-1961" r="-4268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828753" y="3438687"/>
                <a:ext cx="36751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∗2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∗5</m:t>
                              </m:r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53" y="3438687"/>
                <a:ext cx="3675109" cy="307777"/>
              </a:xfrm>
              <a:prstGeom prst="rect">
                <a:avLst/>
              </a:prstGeom>
              <a:blipFill>
                <a:blip r:embed="rId3"/>
                <a:stretch>
                  <a:fillRect l="-498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828753" y="4768350"/>
                <a:ext cx="6416693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∗2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∗4</m:t>
                              </m:r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+0.5</m:t>
                      </m:r>
                      <m:func>
                        <m:funcPr>
                          <m:ctrlP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∗5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53" y="4768350"/>
                <a:ext cx="6416693" cy="525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3" y="2398387"/>
            <a:ext cx="4560352" cy="10055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3" y="3728051"/>
            <a:ext cx="4560352" cy="10055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3" y="5304936"/>
            <a:ext cx="4560352" cy="997453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5376472" y="3950611"/>
            <a:ext cx="766916" cy="67842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DFT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6744010" y="2123771"/>
            <a:ext cx="1689186" cy="1200330"/>
            <a:chOff x="5736161" y="2182761"/>
            <a:chExt cx="1689186" cy="1200330"/>
          </a:xfrm>
        </p:grpSpPr>
        <p:sp>
          <p:nvSpPr>
            <p:cNvPr id="14" name="矩形 13"/>
            <p:cNvSpPr/>
            <p:nvPr/>
          </p:nvSpPr>
          <p:spPr>
            <a:xfrm>
              <a:off x="5736161" y="2182761"/>
              <a:ext cx="1689186" cy="120032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736161" y="2182762"/>
              <a:ext cx="16891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Component1</a:t>
              </a:r>
            </a:p>
            <a:p>
              <a:r>
                <a:rPr lang="en-US" altLang="zh-CN" dirty="0"/>
                <a:t>Frequency: 2</a:t>
              </a:r>
              <a:r>
                <a:rPr lang="en-US" altLang="zh-CN" i="1" dirty="0"/>
                <a:t>HZ</a:t>
              </a:r>
            </a:p>
            <a:p>
              <a:r>
                <a:rPr lang="en-US" altLang="zh-CN" dirty="0"/>
                <a:t>Amplitude: 1</a:t>
              </a:r>
            </a:p>
            <a:p>
              <a:r>
                <a:rPr lang="en-US" altLang="zh-CN" dirty="0"/>
                <a:t>Phase: 0</a:t>
              </a:r>
              <a:endParaRPr lang="zh-CN" altLang="en-US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44010" y="3654309"/>
            <a:ext cx="1689186" cy="1200330"/>
            <a:chOff x="5736161" y="2182761"/>
            <a:chExt cx="1689186" cy="1200330"/>
          </a:xfrm>
        </p:grpSpPr>
        <p:sp>
          <p:nvSpPr>
            <p:cNvPr id="19" name="矩形 18"/>
            <p:cNvSpPr/>
            <p:nvPr/>
          </p:nvSpPr>
          <p:spPr>
            <a:xfrm>
              <a:off x="5736161" y="2182761"/>
              <a:ext cx="1689186" cy="120032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736161" y="2182762"/>
              <a:ext cx="16891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Component1</a:t>
              </a:r>
            </a:p>
            <a:p>
              <a:r>
                <a:rPr lang="en-US" altLang="zh-CN" dirty="0"/>
                <a:t>Frequency: 2</a:t>
              </a:r>
              <a:r>
                <a:rPr lang="en-US" altLang="zh-CN" i="1" dirty="0"/>
                <a:t>HZ</a:t>
              </a:r>
            </a:p>
            <a:p>
              <a:r>
                <a:rPr lang="en-US" altLang="zh-CN" dirty="0"/>
                <a:t>Amplitude: 1</a:t>
              </a:r>
            </a:p>
            <a:p>
              <a:r>
                <a:rPr lang="en-US" altLang="zh-CN" dirty="0"/>
                <a:t>Phase: 0</a:t>
              </a:r>
              <a:endParaRPr lang="zh-CN" altLang="en-US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33196" y="3654308"/>
            <a:ext cx="1689186" cy="1200330"/>
            <a:chOff x="5736161" y="2182761"/>
            <a:chExt cx="1689186" cy="1200330"/>
          </a:xfrm>
        </p:grpSpPr>
        <p:sp>
          <p:nvSpPr>
            <p:cNvPr id="22" name="矩形 21"/>
            <p:cNvSpPr/>
            <p:nvPr/>
          </p:nvSpPr>
          <p:spPr>
            <a:xfrm>
              <a:off x="5736161" y="2182761"/>
              <a:ext cx="1689186" cy="120032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736161" y="2182762"/>
              <a:ext cx="16891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Component2</a:t>
              </a:r>
            </a:p>
            <a:p>
              <a:r>
                <a:rPr lang="en-US" altLang="zh-CN" dirty="0"/>
                <a:t>Frequency: 5</a:t>
              </a:r>
              <a:r>
                <a:rPr lang="en-US" altLang="zh-CN" i="1" dirty="0"/>
                <a:t>HZ</a:t>
              </a:r>
            </a:p>
            <a:p>
              <a:r>
                <a:rPr lang="en-US" altLang="zh-CN" dirty="0"/>
                <a:t>Amplitude: 1</a:t>
              </a:r>
            </a:p>
            <a:p>
              <a:r>
                <a:rPr lang="en-US" altLang="zh-CN" dirty="0"/>
                <a:t>Phase: 0</a:t>
              </a:r>
              <a:endParaRPr lang="zh-CN" altLang="en-US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44010" y="5236505"/>
            <a:ext cx="1689186" cy="1200330"/>
            <a:chOff x="5736161" y="2182761"/>
            <a:chExt cx="1689186" cy="1200330"/>
          </a:xfrm>
        </p:grpSpPr>
        <p:sp>
          <p:nvSpPr>
            <p:cNvPr id="25" name="矩形 24"/>
            <p:cNvSpPr/>
            <p:nvPr/>
          </p:nvSpPr>
          <p:spPr>
            <a:xfrm>
              <a:off x="5736161" y="2182761"/>
              <a:ext cx="1689186" cy="120032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36161" y="2182762"/>
              <a:ext cx="16891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Component1</a:t>
              </a:r>
            </a:p>
            <a:p>
              <a:r>
                <a:rPr lang="en-US" altLang="zh-CN" dirty="0"/>
                <a:t>Frequency: 2</a:t>
              </a:r>
              <a:r>
                <a:rPr lang="en-US" altLang="zh-CN" i="1" dirty="0"/>
                <a:t>HZ</a:t>
              </a:r>
            </a:p>
            <a:p>
              <a:r>
                <a:rPr lang="en-US" altLang="zh-CN" dirty="0"/>
                <a:t>Amplitude: 1</a:t>
              </a:r>
            </a:p>
            <a:p>
              <a:r>
                <a:rPr lang="en-US" altLang="zh-CN" dirty="0"/>
                <a:t>Phase: </a:t>
              </a:r>
              <a:r>
                <a:rPr lang="el-GR" altLang="zh-CN" dirty="0"/>
                <a:t>π</a:t>
              </a:r>
              <a:r>
                <a:rPr lang="en-US" altLang="zh-CN" dirty="0"/>
                <a:t>/3</a:t>
              </a:r>
              <a:endParaRPr lang="zh-CN" altLang="en-US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433196" y="5236504"/>
            <a:ext cx="1689186" cy="1200330"/>
            <a:chOff x="5736161" y="2182761"/>
            <a:chExt cx="1689186" cy="1200330"/>
          </a:xfrm>
        </p:grpSpPr>
        <p:sp>
          <p:nvSpPr>
            <p:cNvPr id="28" name="矩形 27"/>
            <p:cNvSpPr/>
            <p:nvPr/>
          </p:nvSpPr>
          <p:spPr>
            <a:xfrm>
              <a:off x="5736161" y="2182761"/>
              <a:ext cx="1689186" cy="120032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736161" y="2182762"/>
              <a:ext cx="16891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Component2</a:t>
              </a:r>
            </a:p>
            <a:p>
              <a:r>
                <a:rPr lang="en-US" altLang="zh-CN" dirty="0"/>
                <a:t>Frequency: 4</a:t>
              </a:r>
              <a:r>
                <a:rPr lang="en-US" altLang="zh-CN" i="1" dirty="0"/>
                <a:t>HZ</a:t>
              </a:r>
            </a:p>
            <a:p>
              <a:r>
                <a:rPr lang="en-US" altLang="zh-CN" dirty="0"/>
                <a:t>Amplitude: 2</a:t>
              </a:r>
            </a:p>
            <a:p>
              <a:r>
                <a:rPr lang="en-US" altLang="zh-CN" dirty="0"/>
                <a:t>Phase: 0</a:t>
              </a:r>
              <a:endParaRPr lang="zh-CN" altLang="en-US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122382" y="5236503"/>
            <a:ext cx="1689186" cy="1200330"/>
            <a:chOff x="5736161" y="2182761"/>
            <a:chExt cx="1689186" cy="1200330"/>
          </a:xfrm>
        </p:grpSpPr>
        <p:sp>
          <p:nvSpPr>
            <p:cNvPr id="31" name="矩形 30"/>
            <p:cNvSpPr/>
            <p:nvPr/>
          </p:nvSpPr>
          <p:spPr>
            <a:xfrm>
              <a:off x="5736161" y="2182761"/>
              <a:ext cx="1689186" cy="120032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736161" y="2182762"/>
              <a:ext cx="16891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Component3</a:t>
              </a:r>
            </a:p>
            <a:p>
              <a:r>
                <a:rPr lang="en-US" altLang="zh-CN" dirty="0"/>
                <a:t>Frequency: 5</a:t>
              </a:r>
              <a:r>
                <a:rPr lang="en-US" altLang="zh-CN" i="1" dirty="0"/>
                <a:t>HZ</a:t>
              </a:r>
            </a:p>
            <a:p>
              <a:r>
                <a:rPr lang="en-US" altLang="zh-CN" dirty="0"/>
                <a:t>Amplitude: 0.5</a:t>
              </a:r>
            </a:p>
            <a:p>
              <a:r>
                <a:rPr lang="en-US" altLang="zh-CN" dirty="0"/>
                <a:t>Phase: 0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48675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24F4E6E-2B1F-41CF-B031-C09EC37D5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>
                <a:ea typeface="宋体" panose="02010600030101010101" pitchFamily="2" charset="-122"/>
              </a:rPr>
              <a:t>From Fourier Series to Fourier Transforms</a:t>
            </a:r>
          </a:p>
        </p:txBody>
      </p:sp>
      <p:sp>
        <p:nvSpPr>
          <p:cNvPr id="12291" name="Rectangle 9">
            <a:extLst>
              <a:ext uri="{FF2B5EF4-FFF2-40B4-BE49-F238E27FC236}">
                <a16:creationId xmlns:a16="http://schemas.microsoft.com/office/drawing/2014/main" id="{56390125-8F68-4AFC-B37E-554FD1A87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675" y="914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According to Euler formula</a:t>
            </a:r>
            <a:endParaRPr lang="en-US" altLang="zh-CN" sz="2400" i="1">
              <a:ea typeface="宋体" panose="02010600030101010101" pitchFamily="2" charset="-122"/>
            </a:endParaRPr>
          </a:p>
        </p:txBody>
      </p:sp>
      <p:sp>
        <p:nvSpPr>
          <p:cNvPr id="12292" name="Rectangle 11">
            <a:extLst>
              <a:ext uri="{FF2B5EF4-FFF2-40B4-BE49-F238E27FC236}">
                <a16:creationId xmlns:a16="http://schemas.microsoft.com/office/drawing/2014/main" id="{FD850530-DD23-4600-B310-BFA004716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676" y="1295400"/>
            <a:ext cx="224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Easy to have</a:t>
            </a:r>
            <a:endParaRPr lang="en-US" altLang="zh-CN" sz="2400" i="1">
              <a:ea typeface="宋体" panose="02010600030101010101" pitchFamily="2" charset="-122"/>
            </a:endParaRPr>
          </a:p>
        </p:txBody>
      </p:sp>
      <p:graphicFrame>
        <p:nvGraphicFramePr>
          <p:cNvPr id="12293" name="Object 12">
            <a:extLst>
              <a:ext uri="{FF2B5EF4-FFF2-40B4-BE49-F238E27FC236}">
                <a16:creationId xmlns:a16="http://schemas.microsoft.com/office/drawing/2014/main" id="{879078A4-5DF4-4C03-9C35-A146B25520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1625" y="1524001"/>
          <a:ext cx="63119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" name="Equation" r:id="rId3" imgW="2946400" imgH="419100" progId="Equation.DSMT4">
                  <p:embed/>
                </p:oleObj>
              </mc:Choice>
              <mc:Fallback>
                <p:oleObj name="Equation" r:id="rId3" imgW="2946400" imgH="419100" progId="Equation.DSMT4">
                  <p:embed/>
                  <p:pic>
                    <p:nvPicPr>
                      <p:cNvPr id="12293" name="Object 12">
                        <a:extLst>
                          <a:ext uri="{FF2B5EF4-FFF2-40B4-BE49-F238E27FC236}">
                            <a16:creationId xmlns:a16="http://schemas.microsoft.com/office/drawing/2014/main" id="{879078A4-5DF4-4C03-9C35-A146B25520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1524001"/>
                        <a:ext cx="63119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13">
            <a:extLst>
              <a:ext uri="{FF2B5EF4-FFF2-40B4-BE49-F238E27FC236}">
                <a16:creationId xmlns:a16="http://schemas.microsoft.com/office/drawing/2014/main" id="{5D9199CA-8086-468E-9634-CBA14948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2286000"/>
            <a:ext cx="5673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Then, Fourier series become</a:t>
            </a:r>
            <a:endParaRPr lang="en-US" altLang="zh-CN" sz="2400" i="1">
              <a:ea typeface="宋体" panose="02010600030101010101" pitchFamily="2" charset="-122"/>
            </a:endParaRPr>
          </a:p>
        </p:txBody>
      </p:sp>
      <p:sp>
        <p:nvSpPr>
          <p:cNvPr id="12295" name="Rectangle 14">
            <a:extLst>
              <a:ext uri="{FF2B5EF4-FFF2-40B4-BE49-F238E27FC236}">
                <a16:creationId xmlns:a16="http://schemas.microsoft.com/office/drawing/2014/main" id="{CDD3624C-5D3F-4207-81D4-4E0EA948F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584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2296" name="Object 15">
            <a:extLst>
              <a:ext uri="{FF2B5EF4-FFF2-40B4-BE49-F238E27FC236}">
                <a16:creationId xmlns:a16="http://schemas.microsoft.com/office/drawing/2014/main" id="{6ED852F0-17B8-45E6-9393-FB580B6BF3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3688" y="2667000"/>
          <a:ext cx="6775450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" name="Equation" r:id="rId5" imgW="3086100" imgH="914400" progId="Equation.DSMT4">
                  <p:embed/>
                </p:oleObj>
              </mc:Choice>
              <mc:Fallback>
                <p:oleObj name="Equation" r:id="rId5" imgW="3086100" imgH="914400" progId="Equation.DSMT4">
                  <p:embed/>
                  <p:pic>
                    <p:nvPicPr>
                      <p:cNvPr id="12296" name="Object 15">
                        <a:extLst>
                          <a:ext uri="{FF2B5EF4-FFF2-40B4-BE49-F238E27FC236}">
                            <a16:creationId xmlns:a16="http://schemas.microsoft.com/office/drawing/2014/main" id="{6ED852F0-17B8-45E6-9393-FB580B6BF3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2667000"/>
                        <a:ext cx="6775450" cy="199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64" name="Rectangle 16">
            <a:extLst>
              <a:ext uri="{FF2B5EF4-FFF2-40B4-BE49-F238E27FC236}">
                <a16:creationId xmlns:a16="http://schemas.microsoft.com/office/drawing/2014/main" id="{A7BBA965-53E9-4F70-A657-DBD209A1B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4715932"/>
            <a:ext cx="5673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 dirty="0">
                <a:ea typeface="宋体" panose="02010600030101010101" pitchFamily="2" charset="-122"/>
              </a:rPr>
              <a:t>Then, let</a:t>
            </a:r>
            <a:endParaRPr lang="en-US" altLang="zh-CN" sz="2400" i="1" dirty="0">
              <a:ea typeface="宋体" panose="02010600030101010101" pitchFamily="2" charset="-122"/>
            </a:endParaRPr>
          </a:p>
        </p:txBody>
      </p:sp>
      <p:sp>
        <p:nvSpPr>
          <p:cNvPr id="12298" name="Rectangle 17">
            <a:extLst>
              <a:ext uri="{FF2B5EF4-FFF2-40B4-BE49-F238E27FC236}">
                <a16:creationId xmlns:a16="http://schemas.microsoft.com/office/drawing/2014/main" id="{3F8DA786-DB7F-4A4E-AC7E-4920360D7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997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50066" name="Object 18">
            <a:extLst>
              <a:ext uri="{FF2B5EF4-FFF2-40B4-BE49-F238E27FC236}">
                <a16:creationId xmlns:a16="http://schemas.microsoft.com/office/drawing/2014/main" id="{EBDD570E-563D-42BE-97F5-2956D0D1CA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997737"/>
              </p:ext>
            </p:extLst>
          </p:nvPr>
        </p:nvGraphicFramePr>
        <p:xfrm>
          <a:off x="3498850" y="4868332"/>
          <a:ext cx="47371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Equation" r:id="rId7" imgW="2184400" imgH="393700" progId="Equation.DSMT4">
                  <p:embed/>
                </p:oleObj>
              </mc:Choice>
              <mc:Fallback>
                <p:oleObj name="Equation" r:id="rId7" imgW="2184400" imgH="393700" progId="Equation.DSMT4">
                  <p:embed/>
                  <p:pic>
                    <p:nvPicPr>
                      <p:cNvPr id="2050066" name="Object 18">
                        <a:extLst>
                          <a:ext uri="{FF2B5EF4-FFF2-40B4-BE49-F238E27FC236}">
                            <a16:creationId xmlns:a16="http://schemas.microsoft.com/office/drawing/2014/main" id="{EBDD570E-563D-42BE-97F5-2956D0D1CA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4868332"/>
                        <a:ext cx="473710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9">
            <a:extLst>
              <a:ext uri="{FF2B5EF4-FFF2-40B4-BE49-F238E27FC236}">
                <a16:creationId xmlns:a16="http://schemas.microsoft.com/office/drawing/2014/main" id="{A367BFF3-EC42-4330-B1C4-1D6A28E7B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806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50068" name="Object 20">
            <a:extLst>
              <a:ext uri="{FF2B5EF4-FFF2-40B4-BE49-F238E27FC236}">
                <a16:creationId xmlns:a16="http://schemas.microsoft.com/office/drawing/2014/main" id="{56DFB829-1B3E-4EF9-A5F0-481446929E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946056"/>
              </p:ext>
            </p:extLst>
          </p:nvPr>
        </p:nvGraphicFramePr>
        <p:xfrm>
          <a:off x="3048001" y="5664199"/>
          <a:ext cx="49387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Equation" r:id="rId9" imgW="2209800" imgH="431800" progId="Equation.DSMT4">
                  <p:embed/>
                </p:oleObj>
              </mc:Choice>
              <mc:Fallback>
                <p:oleObj name="Equation" r:id="rId9" imgW="2209800" imgH="431800" progId="Equation.DSMT4">
                  <p:embed/>
                  <p:pic>
                    <p:nvPicPr>
                      <p:cNvPr id="2050068" name="Object 20">
                        <a:extLst>
                          <a:ext uri="{FF2B5EF4-FFF2-40B4-BE49-F238E27FC236}">
                            <a16:creationId xmlns:a16="http://schemas.microsoft.com/office/drawing/2014/main" id="{56DFB829-1B3E-4EF9-A5F0-481446929E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5664199"/>
                        <a:ext cx="4938713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69" name="Rectangle 21">
            <a:extLst>
              <a:ext uri="{FF2B5EF4-FFF2-40B4-BE49-F238E27FC236}">
                <a16:creationId xmlns:a16="http://schemas.microsoft.com/office/drawing/2014/main" id="{FC86BB65-3087-4F99-8156-A5E90A92E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5511799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Then,</a:t>
            </a:r>
            <a:endParaRPr lang="en-US" altLang="zh-CN" sz="2400" i="1">
              <a:ea typeface="宋体" panose="02010600030101010101" pitchFamily="2" charset="-122"/>
            </a:endParaRPr>
          </a:p>
        </p:txBody>
      </p:sp>
      <p:graphicFrame>
        <p:nvGraphicFramePr>
          <p:cNvPr id="12303" name="Object 24">
            <a:extLst>
              <a:ext uri="{FF2B5EF4-FFF2-40B4-BE49-F238E27FC236}">
                <a16:creationId xmlns:a16="http://schemas.microsoft.com/office/drawing/2014/main" id="{D6A7DF07-A86F-4402-9B6D-027DF7E9C9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9750" y="903289"/>
          <a:ext cx="25844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" name="Equation" r:id="rId11" imgW="1206500" imgH="228600" progId="Equation.DSMT4">
                  <p:embed/>
                </p:oleObj>
              </mc:Choice>
              <mc:Fallback>
                <p:oleObj name="Equation" r:id="rId11" imgW="1206500" imgH="228600" progId="Equation.DSMT4">
                  <p:embed/>
                  <p:pic>
                    <p:nvPicPr>
                      <p:cNvPr id="12303" name="Object 24">
                        <a:extLst>
                          <a:ext uri="{FF2B5EF4-FFF2-40B4-BE49-F238E27FC236}">
                            <a16:creationId xmlns:a16="http://schemas.microsoft.com/office/drawing/2014/main" id="{D6A7DF07-A86F-4402-9B6D-027DF7E9C9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903289"/>
                        <a:ext cx="25844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64" grpId="0"/>
      <p:bldP spid="20500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1E4BB9F-2555-4709-B6E5-E4684650D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>
                <a:ea typeface="宋体" panose="02010600030101010101" pitchFamily="2" charset="-122"/>
              </a:rPr>
              <a:t>From Fourier Series to Fourier Transforms</a:t>
            </a:r>
          </a:p>
        </p:txBody>
      </p:sp>
      <p:sp>
        <p:nvSpPr>
          <p:cNvPr id="13315" name="Rectangle 16">
            <a:extLst>
              <a:ext uri="{FF2B5EF4-FFF2-40B4-BE49-F238E27FC236}">
                <a16:creationId xmlns:a16="http://schemas.microsoft.com/office/drawing/2014/main" id="{05285B74-B416-42B0-83A9-95BE4E78A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584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6" name="Rectangle 17">
            <a:extLst>
              <a:ext uri="{FF2B5EF4-FFF2-40B4-BE49-F238E27FC236}">
                <a16:creationId xmlns:a16="http://schemas.microsoft.com/office/drawing/2014/main" id="{4FBD9332-F6FF-4EBA-96DE-BB1036924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997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7" name="Rectangle 18">
            <a:extLst>
              <a:ext uri="{FF2B5EF4-FFF2-40B4-BE49-F238E27FC236}">
                <a16:creationId xmlns:a16="http://schemas.microsoft.com/office/drawing/2014/main" id="{DF25EA9B-5856-46E5-BF4C-3C0E96CA9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806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3318" name="Object 19">
            <a:extLst>
              <a:ext uri="{FF2B5EF4-FFF2-40B4-BE49-F238E27FC236}">
                <a16:creationId xmlns:a16="http://schemas.microsoft.com/office/drawing/2014/main" id="{81F3D171-6331-4CB5-AA37-FB68CBE05E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2801" y="838200"/>
          <a:ext cx="7427913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3" imgW="3733800" imgH="1397000" progId="Equation.DSMT4">
                  <p:embed/>
                </p:oleObj>
              </mc:Choice>
              <mc:Fallback>
                <p:oleObj name="Equation" r:id="rId3" imgW="3733800" imgH="1397000" progId="Equation.DSMT4">
                  <p:embed/>
                  <p:pic>
                    <p:nvPicPr>
                      <p:cNvPr id="13318" name="Object 19">
                        <a:extLst>
                          <a:ext uri="{FF2B5EF4-FFF2-40B4-BE49-F238E27FC236}">
                            <a16:creationId xmlns:a16="http://schemas.microsoft.com/office/drawing/2014/main" id="{81F3D171-6331-4CB5-AA37-FB68CBE05E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1" y="838200"/>
                        <a:ext cx="7427913" cy="277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092" name="Rectangle 20">
            <a:extLst>
              <a:ext uri="{FF2B5EF4-FFF2-40B4-BE49-F238E27FC236}">
                <a16:creationId xmlns:a16="http://schemas.microsoft.com/office/drawing/2014/main" id="{7C920567-BD8F-4C3D-A1C7-B81CB1D4C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4093631"/>
            <a:ext cx="5673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We can see that</a:t>
            </a:r>
            <a:endParaRPr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20" name="Rectangle 21">
            <a:extLst>
              <a:ext uri="{FF2B5EF4-FFF2-40B4-BE49-F238E27FC236}">
                <a16:creationId xmlns:a16="http://schemas.microsoft.com/office/drawing/2014/main" id="{9A3CFDC3-A406-44F9-8F5E-EFCF6D6F2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838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51094" name="Object 22">
            <a:extLst>
              <a:ext uri="{FF2B5EF4-FFF2-40B4-BE49-F238E27FC236}">
                <a16:creationId xmlns:a16="http://schemas.microsoft.com/office/drawing/2014/main" id="{BFCEA7B9-441C-4A62-BC66-900F2E2EC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651628"/>
              </p:ext>
            </p:extLst>
          </p:nvPr>
        </p:nvGraphicFramePr>
        <p:xfrm>
          <a:off x="4800600" y="4322231"/>
          <a:ext cx="1219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5" imgW="508000" imgH="228600" progId="Equation.DSMT4">
                  <p:embed/>
                </p:oleObj>
              </mc:Choice>
              <mc:Fallback>
                <p:oleObj name="Equation" r:id="rId5" imgW="508000" imgH="228600" progId="Equation.DSMT4">
                  <p:embed/>
                  <p:pic>
                    <p:nvPicPr>
                      <p:cNvPr id="2051094" name="Object 22">
                        <a:extLst>
                          <a:ext uri="{FF2B5EF4-FFF2-40B4-BE49-F238E27FC236}">
                            <a16:creationId xmlns:a16="http://schemas.microsoft.com/office/drawing/2014/main" id="{BFCEA7B9-441C-4A62-BC66-900F2E2EC8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322231"/>
                        <a:ext cx="12192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095" name="Rectangle 23">
            <a:extLst>
              <a:ext uri="{FF2B5EF4-FFF2-40B4-BE49-F238E27FC236}">
                <a16:creationId xmlns:a16="http://schemas.microsoft.com/office/drawing/2014/main" id="{56A6D455-0F6A-4238-8E68-A0856B7EC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063063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Thus,</a:t>
            </a:r>
            <a:endParaRPr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51097" name="Object 25">
            <a:extLst>
              <a:ext uri="{FF2B5EF4-FFF2-40B4-BE49-F238E27FC236}">
                <a16:creationId xmlns:a16="http://schemas.microsoft.com/office/drawing/2014/main" id="{CF2944B4-5A41-44BB-B9BC-3CB9521FC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628640"/>
              </p:ext>
            </p:extLst>
          </p:nvPr>
        </p:nvGraphicFramePr>
        <p:xfrm>
          <a:off x="3055938" y="5367863"/>
          <a:ext cx="538321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Equation" r:id="rId7" imgW="2489200" imgH="431800" progId="Equation.DSMT4">
                  <p:embed/>
                </p:oleObj>
              </mc:Choice>
              <mc:Fallback>
                <p:oleObj name="Equation" r:id="rId7" imgW="2489200" imgH="431800" progId="Equation.DSMT4">
                  <p:embed/>
                  <p:pic>
                    <p:nvPicPr>
                      <p:cNvPr id="2051097" name="Object 25">
                        <a:extLst>
                          <a:ext uri="{FF2B5EF4-FFF2-40B4-BE49-F238E27FC236}">
                            <a16:creationId xmlns:a16="http://schemas.microsoft.com/office/drawing/2014/main" id="{CF2944B4-5A41-44BB-B9BC-3CB9521FC0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5367863"/>
                        <a:ext cx="5383212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092" grpId="0"/>
      <p:bldP spid="20510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8FF9CD3-D6F3-4E17-81CC-1362C675A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>
                <a:ea typeface="宋体" panose="02010600030101010101" pitchFamily="2" charset="-122"/>
              </a:rPr>
              <a:t>From Fourier Series to Fourier Transforms</a:t>
            </a:r>
          </a:p>
        </p:txBody>
      </p:sp>
      <p:graphicFrame>
        <p:nvGraphicFramePr>
          <p:cNvPr id="14339" name="Object 12">
            <a:extLst>
              <a:ext uri="{FF2B5EF4-FFF2-40B4-BE49-F238E27FC236}">
                <a16:creationId xmlns:a16="http://schemas.microsoft.com/office/drawing/2014/main" id="{27E3662A-0EF3-4C11-BD33-F3287CCB30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1" y="838200"/>
          <a:ext cx="6983413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3" imgW="3124200" imgH="1778000" progId="Equation.DSMT4">
                  <p:embed/>
                </p:oleObj>
              </mc:Choice>
              <mc:Fallback>
                <p:oleObj name="Equation" r:id="rId3" imgW="3124200" imgH="1778000" progId="Equation.DSMT4">
                  <p:embed/>
                  <p:pic>
                    <p:nvPicPr>
                      <p:cNvPr id="14339" name="Object 12">
                        <a:extLst>
                          <a:ext uri="{FF2B5EF4-FFF2-40B4-BE49-F238E27FC236}">
                            <a16:creationId xmlns:a16="http://schemas.microsoft.com/office/drawing/2014/main" id="{27E3662A-0EF3-4C11-BD33-F3287CCB30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838200"/>
                        <a:ext cx="6983413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13">
                <a:extLst>
                  <a:ext uri="{FF2B5EF4-FFF2-40B4-BE49-F238E27FC236}">
                    <a16:creationId xmlns:a16="http://schemas.microsoft.com/office/drawing/2014/main" id="{40946166-8B27-465B-ACF0-39D9C348F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601" y="4114800"/>
                <a:ext cx="567372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zh-CN" sz="2400" dirty="0">
                    <a:ea typeface="宋体" panose="02010600030101010101" pitchFamily="2" charset="-122"/>
                  </a:rPr>
                  <a:t>,where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宋体" panose="02010600030101010101" pitchFamily="2" charset="-122"/>
                  </a:rPr>
                  <a:t> is defined by (2)</a:t>
                </a:r>
                <a:endParaRPr lang="en-US" altLang="zh-CN" sz="2400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340" name="Rectangle 13">
                <a:extLst>
                  <a:ext uri="{FF2B5EF4-FFF2-40B4-BE49-F238E27FC236}">
                    <a16:creationId xmlns:a16="http://schemas.microsoft.com/office/drawing/2014/main" id="{40946166-8B27-465B-ACF0-39D9C348F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1" y="4114800"/>
                <a:ext cx="5673725" cy="457200"/>
              </a:xfrm>
              <a:prstGeom prst="rect">
                <a:avLst/>
              </a:prstGeom>
              <a:blipFill>
                <a:blip r:embed="rId5"/>
                <a:stretch>
                  <a:fillRect l="-1720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2111" name="Rectangle 15">
            <a:extLst>
              <a:ext uri="{FF2B5EF4-FFF2-40B4-BE49-F238E27FC236}">
                <a16:creationId xmlns:a16="http://schemas.microsoft.com/office/drawing/2014/main" id="{2FD1D9F5-8BE9-4AB6-8D3C-DF1C282E2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953000"/>
            <a:ext cx="5791200" cy="4572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This is the Fourier series in complex form</a:t>
            </a:r>
            <a:endParaRPr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2112" name="Rectangle 16">
            <a:extLst>
              <a:ext uri="{FF2B5EF4-FFF2-40B4-BE49-F238E27FC236}">
                <a16:creationId xmlns:a16="http://schemas.microsoft.com/office/drawing/2014/main" id="{5C34FB6A-EBE1-406A-90EE-532848A94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638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How about a non-periodic function?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111" grpId="0" animBg="1"/>
      <p:bldP spid="20521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978E04A-6FC2-47C0-96EE-041DC30FD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>
                <a:ea typeface="宋体" panose="02010600030101010101" pitchFamily="2" charset="-122"/>
              </a:rPr>
              <a:t>From Fourier Series to Fourier Transforms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9">
                <a:extLst>
                  <a:ext uri="{FF2B5EF4-FFF2-40B4-BE49-F238E27FC236}">
                    <a16:creationId xmlns:a16="http://schemas.microsoft.com/office/drawing/2014/main" id="{CC199188-6D44-443C-B670-C5E5CD680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990600"/>
                <a:ext cx="567372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𝑡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en-US" altLang="zh-CN" sz="2400" dirty="0">
                    <a:ea typeface="宋体" panose="02010600030101010101" pitchFamily="2" charset="-122"/>
                  </a:rPr>
                  <a:t> is a non-periodic function</a:t>
                </a:r>
                <a:endParaRPr lang="en-US" altLang="zh-CN" sz="2400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364" name="Rectangle 9">
                <a:extLst>
                  <a:ext uri="{FF2B5EF4-FFF2-40B4-BE49-F238E27FC236}">
                    <a16:creationId xmlns:a16="http://schemas.microsoft.com/office/drawing/2014/main" id="{CC199188-6D44-443C-B670-C5E5CD680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990600"/>
                <a:ext cx="5673725" cy="457200"/>
              </a:xfrm>
              <a:prstGeom prst="rect">
                <a:avLst/>
              </a:prstGeom>
              <a:blipFill>
                <a:blip r:embed="rId3"/>
                <a:stretch>
                  <a:fillRect l="-859" t="-10667" b="-2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365" name="Object 10">
            <a:extLst>
              <a:ext uri="{FF2B5EF4-FFF2-40B4-BE49-F238E27FC236}">
                <a16:creationId xmlns:a16="http://schemas.microsoft.com/office/drawing/2014/main" id="{EDC9944B-37ED-4791-A732-843D8A39E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016204"/>
              </p:ext>
            </p:extLst>
          </p:nvPr>
        </p:nvGraphicFramePr>
        <p:xfrm>
          <a:off x="3363119" y="2012950"/>
          <a:ext cx="47323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" name="Equation" r:id="rId4" imgW="1968500" imgH="228600" progId="Equation.DSMT4">
                  <p:embed/>
                </p:oleObj>
              </mc:Choice>
              <mc:Fallback>
                <p:oleObj name="Equation" r:id="rId4" imgW="1968500" imgH="228600" progId="Equation.DSMT4">
                  <p:embed/>
                  <p:pic>
                    <p:nvPicPr>
                      <p:cNvPr id="15365" name="Object 10">
                        <a:extLst>
                          <a:ext uri="{FF2B5EF4-FFF2-40B4-BE49-F238E27FC236}">
                            <a16:creationId xmlns:a16="http://schemas.microsoft.com/office/drawing/2014/main" id="{EDC9944B-37ED-4791-A732-843D8A39EA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119" y="2012950"/>
                        <a:ext cx="47323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11">
                <a:extLst>
                  <a:ext uri="{FF2B5EF4-FFF2-40B4-BE49-F238E27FC236}">
                    <a16:creationId xmlns:a16="http://schemas.microsoft.com/office/drawing/2014/main" id="{AED9B633-B395-4BE4-AD24-AA7C5E75E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1447800"/>
                <a:ext cx="87884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823913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2319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39888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zh-CN" sz="2400" dirty="0">
                    <a:ea typeface="宋体" panose="02010600030101010101" pitchFamily="2" charset="-122"/>
                  </a:rPr>
                  <a:t>We make a new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𝑇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𝑡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en-US" altLang="zh-CN" sz="2400" dirty="0">
                    <a:ea typeface="宋体" panose="02010600030101010101" pitchFamily="2" charset="-122"/>
                  </a:rPr>
                  <a:t> which is periodic and the period is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𝑇</m:t>
                    </m:r>
                  </m:oMath>
                </a14:m>
                <a:endParaRPr lang="en-US" altLang="zh-CN" sz="2400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366" name="Rectangle 11">
                <a:extLst>
                  <a:ext uri="{FF2B5EF4-FFF2-40B4-BE49-F238E27FC236}">
                    <a16:creationId xmlns:a16="http://schemas.microsoft.com/office/drawing/2014/main" id="{AED9B633-B395-4BE4-AD24-AA7C5E75E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1447800"/>
                <a:ext cx="8788400" cy="457200"/>
              </a:xfrm>
              <a:prstGeom prst="rect">
                <a:avLst/>
              </a:prstGeom>
              <a:blipFill>
                <a:blip r:embed="rId6"/>
                <a:stretch>
                  <a:fillRect l="-1040" t="-10667" b="-2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8" name="Rectangle 13">
                <a:extLst>
                  <a:ext uri="{FF2B5EF4-FFF2-40B4-BE49-F238E27FC236}">
                    <a16:creationId xmlns:a16="http://schemas.microsoft.com/office/drawing/2014/main" id="{BFCC98B3-F545-42DD-BF94-B68BD494A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2819400"/>
                <a:ext cx="8229600" cy="83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823913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2319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39888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zh-CN" sz="2400" dirty="0">
                    <a:ea typeface="宋体" panose="02010600030101010101" pitchFamily="2" charset="-122"/>
                  </a:rPr>
                  <a:t>If                   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>
                    <a:ea typeface="宋体" panose="02010600030101010101" pitchFamily="2" charset="-122"/>
                  </a:rPr>
                  <a:t>becomes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/>
                  <a:t> </a:t>
                </a:r>
                <a:endParaRPr lang="en-US" altLang="zh-CN" sz="2400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368" name="Rectangle 13">
                <a:extLst>
                  <a:ext uri="{FF2B5EF4-FFF2-40B4-BE49-F238E27FC236}">
                    <a16:creationId xmlns:a16="http://schemas.microsoft.com/office/drawing/2014/main" id="{BFCC98B3-F545-42DD-BF94-B68BD494AB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2819400"/>
                <a:ext cx="8229600" cy="838200"/>
              </a:xfrm>
              <a:prstGeom prst="rect">
                <a:avLst/>
              </a:prstGeom>
              <a:blipFill>
                <a:blip r:embed="rId7"/>
                <a:stretch>
                  <a:fillRect l="-1111" t="-58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369" name="Object 14">
            <a:extLst>
              <a:ext uri="{FF2B5EF4-FFF2-40B4-BE49-F238E27FC236}">
                <a16:creationId xmlns:a16="http://schemas.microsoft.com/office/drawing/2014/main" id="{F5C0905D-9804-4D79-BE40-2EB68BB166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1" y="2863850"/>
          <a:ext cx="13446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0" name="Equation" r:id="rId8" imgW="558558" imgH="165028" progId="Equation.DSMT4">
                  <p:embed/>
                </p:oleObj>
              </mc:Choice>
              <mc:Fallback>
                <p:oleObj name="Equation" r:id="rId8" imgW="558558" imgH="165028" progId="Equation.DSMT4">
                  <p:embed/>
                  <p:pic>
                    <p:nvPicPr>
                      <p:cNvPr id="15369" name="Object 14">
                        <a:extLst>
                          <a:ext uri="{FF2B5EF4-FFF2-40B4-BE49-F238E27FC236}">
                            <a16:creationId xmlns:a16="http://schemas.microsoft.com/office/drawing/2014/main" id="{F5C0905D-9804-4D79-BE40-2EB68BB166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2863850"/>
                        <a:ext cx="13446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137" name="Rectangle 17">
            <a:extLst>
              <a:ext uri="{FF2B5EF4-FFF2-40B4-BE49-F238E27FC236}">
                <a16:creationId xmlns:a16="http://schemas.microsoft.com/office/drawing/2014/main" id="{745BF629-0A17-49A0-8D7D-4B7BA84EF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276600"/>
            <a:ext cx="495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3913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19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9888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According to Fourier series</a:t>
            </a:r>
            <a:endParaRPr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53138" name="Object 18">
            <a:extLst>
              <a:ext uri="{FF2B5EF4-FFF2-40B4-BE49-F238E27FC236}">
                <a16:creationId xmlns:a16="http://schemas.microsoft.com/office/drawing/2014/main" id="{D3099E42-270B-448F-9846-E490E9F9B7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1" y="3581400"/>
          <a:ext cx="58197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1" name="Equation" r:id="rId10" imgW="2603500" imgH="457200" progId="Equation.DSMT4">
                  <p:embed/>
                </p:oleObj>
              </mc:Choice>
              <mc:Fallback>
                <p:oleObj name="Equation" r:id="rId10" imgW="2603500" imgH="457200" progId="Equation.DSMT4">
                  <p:embed/>
                  <p:pic>
                    <p:nvPicPr>
                      <p:cNvPr id="2053138" name="Object 18">
                        <a:extLst>
                          <a:ext uri="{FF2B5EF4-FFF2-40B4-BE49-F238E27FC236}">
                            <a16:creationId xmlns:a16="http://schemas.microsoft.com/office/drawing/2014/main" id="{D3099E42-270B-448F-9846-E490E9F9B7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3581400"/>
                        <a:ext cx="581977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139" name="Rectangle 19">
            <a:extLst>
              <a:ext uri="{FF2B5EF4-FFF2-40B4-BE49-F238E27FC236}">
                <a16:creationId xmlns:a16="http://schemas.microsoft.com/office/drawing/2014/main" id="{9FA7E5B2-35A8-49AE-88CD-2D5715703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4592638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3913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19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9888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Let</a:t>
            </a:r>
            <a:endParaRPr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53140" name="Object 20">
            <a:extLst>
              <a:ext uri="{FF2B5EF4-FFF2-40B4-BE49-F238E27FC236}">
                <a16:creationId xmlns:a16="http://schemas.microsoft.com/office/drawing/2014/main" id="{511E44D0-BB2A-4F63-BC83-3EA52591ED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3364" y="4572000"/>
          <a:ext cx="12207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" name="Equation" r:id="rId12" imgW="508000" imgH="228600" progId="Equation.DSMT4">
                  <p:embed/>
                </p:oleObj>
              </mc:Choice>
              <mc:Fallback>
                <p:oleObj name="Equation" r:id="rId12" imgW="508000" imgH="228600" progId="Equation.DSMT4">
                  <p:embed/>
                  <p:pic>
                    <p:nvPicPr>
                      <p:cNvPr id="2053140" name="Object 20">
                        <a:extLst>
                          <a:ext uri="{FF2B5EF4-FFF2-40B4-BE49-F238E27FC236}">
                            <a16:creationId xmlns:a16="http://schemas.microsoft.com/office/drawing/2014/main" id="{511E44D0-BB2A-4F63-BC83-3EA52591ED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4" y="4572000"/>
                        <a:ext cx="12207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141" name="Object 21">
            <a:extLst>
              <a:ext uri="{FF2B5EF4-FFF2-40B4-BE49-F238E27FC236}">
                <a16:creationId xmlns:a16="http://schemas.microsoft.com/office/drawing/2014/main" id="{5F701B84-101B-4D3A-9A8A-3935B8F32B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2425" y="5181600"/>
          <a:ext cx="89471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" name="Equation" r:id="rId14" imgW="4051300" imgH="482600" progId="Equation.DSMT4">
                  <p:embed/>
                </p:oleObj>
              </mc:Choice>
              <mc:Fallback>
                <p:oleObj name="Equation" r:id="rId14" imgW="4051300" imgH="482600" progId="Equation.DSMT4">
                  <p:embed/>
                  <p:pic>
                    <p:nvPicPr>
                      <p:cNvPr id="2053141" name="Object 21">
                        <a:extLst>
                          <a:ext uri="{FF2B5EF4-FFF2-40B4-BE49-F238E27FC236}">
                            <a16:creationId xmlns:a16="http://schemas.microsoft.com/office/drawing/2014/main" id="{5F701B84-101B-4D3A-9A8A-3935B8F32B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5181600"/>
                        <a:ext cx="894715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137" grpId="0"/>
      <p:bldP spid="20531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E0F2E71-08BB-4776-9E27-C9C9B72B9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>
                <a:ea typeface="宋体" panose="02010600030101010101" pitchFamily="2" charset="-122"/>
              </a:rPr>
              <a:t>From Fourier Series to Fourier Transforms</a:t>
            </a:r>
          </a:p>
        </p:txBody>
      </p:sp>
      <p:graphicFrame>
        <p:nvGraphicFramePr>
          <p:cNvPr id="16387" name="Object 17">
            <a:extLst>
              <a:ext uri="{FF2B5EF4-FFF2-40B4-BE49-F238E27FC236}">
                <a16:creationId xmlns:a16="http://schemas.microsoft.com/office/drawing/2014/main" id="{CEC9940F-7091-4481-AD09-7C00F5809B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94076" y="838200"/>
          <a:ext cx="48799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" name="Equation" r:id="rId3" imgW="2209800" imgH="482600" progId="Equation.DSMT4">
                  <p:embed/>
                </p:oleObj>
              </mc:Choice>
              <mc:Fallback>
                <p:oleObj name="Equation" r:id="rId3" imgW="2209800" imgH="482600" progId="Equation.DSMT4">
                  <p:embed/>
                  <p:pic>
                    <p:nvPicPr>
                      <p:cNvPr id="16387" name="Object 17">
                        <a:extLst>
                          <a:ext uri="{FF2B5EF4-FFF2-40B4-BE49-F238E27FC236}">
                            <a16:creationId xmlns:a16="http://schemas.microsoft.com/office/drawing/2014/main" id="{CEC9940F-7091-4481-AD09-7C00F5809B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6" y="838200"/>
                        <a:ext cx="4879975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162" name="Rectangle 18">
            <a:extLst>
              <a:ext uri="{FF2B5EF4-FFF2-40B4-BE49-F238E27FC236}">
                <a16:creationId xmlns:a16="http://schemas.microsoft.com/office/drawing/2014/main" id="{7DA5C476-2313-4FA2-BFEC-9C6A942BE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676400"/>
            <a:ext cx="266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3913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19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9888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when</a:t>
            </a:r>
            <a:endParaRPr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54163" name="Object 19">
            <a:extLst>
              <a:ext uri="{FF2B5EF4-FFF2-40B4-BE49-F238E27FC236}">
                <a16:creationId xmlns:a16="http://schemas.microsoft.com/office/drawing/2014/main" id="{7E6B47AA-E8F1-4B0A-94CD-04FD3294B5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1" y="1752600"/>
          <a:ext cx="13446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9" name="Equation" r:id="rId5" imgW="558558" imgH="165028" progId="Equation.DSMT4">
                  <p:embed/>
                </p:oleObj>
              </mc:Choice>
              <mc:Fallback>
                <p:oleObj name="Equation" r:id="rId5" imgW="558558" imgH="165028" progId="Equation.DSMT4">
                  <p:embed/>
                  <p:pic>
                    <p:nvPicPr>
                      <p:cNvPr id="2054163" name="Object 19">
                        <a:extLst>
                          <a:ext uri="{FF2B5EF4-FFF2-40B4-BE49-F238E27FC236}">
                            <a16:creationId xmlns:a16="http://schemas.microsoft.com/office/drawing/2014/main" id="{7E6B47AA-E8F1-4B0A-94CD-04FD3294B5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1752600"/>
                        <a:ext cx="13446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164" name="Object 20">
            <a:extLst>
              <a:ext uri="{FF2B5EF4-FFF2-40B4-BE49-F238E27FC236}">
                <a16:creationId xmlns:a16="http://schemas.microsoft.com/office/drawing/2014/main" id="{EAA39ED5-DDB9-4212-B933-F7E7A83707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7875" y="1905000"/>
          <a:ext cx="706913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0" name="Equation" r:id="rId7" imgW="3200400" imgH="482600" progId="Equation.DSMT4">
                  <p:embed/>
                </p:oleObj>
              </mc:Choice>
              <mc:Fallback>
                <p:oleObj name="Equation" r:id="rId7" imgW="3200400" imgH="482600" progId="Equation.DSMT4">
                  <p:embed/>
                  <p:pic>
                    <p:nvPicPr>
                      <p:cNvPr id="2054164" name="Object 20">
                        <a:extLst>
                          <a:ext uri="{FF2B5EF4-FFF2-40B4-BE49-F238E27FC236}">
                            <a16:creationId xmlns:a16="http://schemas.microsoft.com/office/drawing/2014/main" id="{EAA39ED5-DDB9-4212-B933-F7E7A83707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1905000"/>
                        <a:ext cx="7069138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165" name="Object 21">
            <a:extLst>
              <a:ext uri="{FF2B5EF4-FFF2-40B4-BE49-F238E27FC236}">
                <a16:creationId xmlns:a16="http://schemas.microsoft.com/office/drawing/2014/main" id="{8F3E054C-1878-4502-9655-313E1B0703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98838" y="2971801"/>
          <a:ext cx="345281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1" name="Equation" r:id="rId9" imgW="1435100" imgH="393700" progId="Equation.DSMT4">
                  <p:embed/>
                </p:oleObj>
              </mc:Choice>
              <mc:Fallback>
                <p:oleObj name="Equation" r:id="rId9" imgW="1435100" imgH="393700" progId="Equation.DSMT4">
                  <p:embed/>
                  <p:pic>
                    <p:nvPicPr>
                      <p:cNvPr id="2054165" name="Object 21">
                        <a:extLst>
                          <a:ext uri="{FF2B5EF4-FFF2-40B4-BE49-F238E27FC236}">
                            <a16:creationId xmlns:a16="http://schemas.microsoft.com/office/drawing/2014/main" id="{8F3E054C-1878-4502-9655-313E1B0703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2971801"/>
                        <a:ext cx="3452812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166" name="Object 22">
            <a:extLst>
              <a:ext uri="{FF2B5EF4-FFF2-40B4-BE49-F238E27FC236}">
                <a16:creationId xmlns:a16="http://schemas.microsoft.com/office/drawing/2014/main" id="{70C185CE-C75B-43CB-A1BE-681848E9C9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8276" y="3001964"/>
          <a:ext cx="119062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" name="Equation" r:id="rId11" imgW="495085" imgH="393529" progId="Equation.DSMT4">
                  <p:embed/>
                </p:oleObj>
              </mc:Choice>
              <mc:Fallback>
                <p:oleObj name="Equation" r:id="rId11" imgW="495085" imgH="393529" progId="Equation.DSMT4">
                  <p:embed/>
                  <p:pic>
                    <p:nvPicPr>
                      <p:cNvPr id="2054166" name="Object 22">
                        <a:extLst>
                          <a:ext uri="{FF2B5EF4-FFF2-40B4-BE49-F238E27FC236}">
                            <a16:creationId xmlns:a16="http://schemas.microsoft.com/office/drawing/2014/main" id="{70C185CE-C75B-43CB-A1BE-681848E9C9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6" y="3001964"/>
                        <a:ext cx="1190625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167" name="AutoShape 23">
            <a:extLst>
              <a:ext uri="{FF2B5EF4-FFF2-40B4-BE49-F238E27FC236}">
                <a16:creationId xmlns:a16="http://schemas.microsoft.com/office/drawing/2014/main" id="{E28ACECE-BE16-4297-A02A-838FE4B61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352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54168" name="Object 24">
            <a:extLst>
              <a:ext uri="{FF2B5EF4-FFF2-40B4-BE49-F238E27FC236}">
                <a16:creationId xmlns:a16="http://schemas.microsoft.com/office/drawing/2014/main" id="{0E021F13-864F-4BB2-8996-7B40593A55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4539" y="3962400"/>
          <a:ext cx="54705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" name="Equation" r:id="rId13" imgW="2476500" imgH="990600" progId="Equation.DSMT4">
                  <p:embed/>
                </p:oleObj>
              </mc:Choice>
              <mc:Fallback>
                <p:oleObj name="Equation" r:id="rId13" imgW="2476500" imgH="990600" progId="Equation.DSMT4">
                  <p:embed/>
                  <p:pic>
                    <p:nvPicPr>
                      <p:cNvPr id="2054168" name="Object 24">
                        <a:extLst>
                          <a:ext uri="{FF2B5EF4-FFF2-40B4-BE49-F238E27FC236}">
                            <a16:creationId xmlns:a16="http://schemas.microsoft.com/office/drawing/2014/main" id="{0E021F13-864F-4BB2-8996-7B40593A5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9" y="3962400"/>
                        <a:ext cx="5470525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169" name="Rectangle 25">
            <a:extLst>
              <a:ext uri="{FF2B5EF4-FFF2-40B4-BE49-F238E27FC236}">
                <a16:creationId xmlns:a16="http://schemas.microsoft.com/office/drawing/2014/main" id="{DB5FA118-A8A9-4059-91BB-8D1F6392D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362200"/>
            <a:ext cx="8382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4170" name="Rectangle 26">
            <a:extLst>
              <a:ext uri="{FF2B5EF4-FFF2-40B4-BE49-F238E27FC236}">
                <a16:creationId xmlns:a16="http://schemas.microsoft.com/office/drawing/2014/main" id="{E9B407F4-E900-40C0-BB15-FC153F8A8DD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333500" y="3390900"/>
            <a:ext cx="22098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4171" name="AutoShape 27">
            <a:extLst>
              <a:ext uri="{FF2B5EF4-FFF2-40B4-BE49-F238E27FC236}">
                <a16:creationId xmlns:a16="http://schemas.microsoft.com/office/drawing/2014/main" id="{34FE71CA-E864-4E2A-8545-F86927DE8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421188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5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5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1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6384E7B-8E9A-40B2-A91A-6EC3FC8B7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>
                <a:ea typeface="宋体" panose="02010600030101010101" pitchFamily="2" charset="-122"/>
              </a:rPr>
              <a:t>From Fourier Series to Fourier Transforms</a:t>
            </a:r>
          </a:p>
        </p:txBody>
      </p:sp>
      <p:graphicFrame>
        <p:nvGraphicFramePr>
          <p:cNvPr id="17411" name="Object 14">
            <a:extLst>
              <a:ext uri="{FF2B5EF4-FFF2-40B4-BE49-F238E27FC236}">
                <a16:creationId xmlns:a16="http://schemas.microsoft.com/office/drawing/2014/main" id="{1D738F19-6358-49D0-BA45-4977A7329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412823"/>
              </p:ext>
            </p:extLst>
          </p:nvPr>
        </p:nvGraphicFramePr>
        <p:xfrm>
          <a:off x="1392771" y="838200"/>
          <a:ext cx="580548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4" name="Equation" r:id="rId3" imgW="2628900" imgH="482600" progId="Equation.DSMT4">
                  <p:embed/>
                </p:oleObj>
              </mc:Choice>
              <mc:Fallback>
                <p:oleObj name="Equation" r:id="rId3" imgW="2628900" imgH="482600" progId="Equation.DSMT4">
                  <p:embed/>
                  <p:pic>
                    <p:nvPicPr>
                      <p:cNvPr id="17411" name="Object 14">
                        <a:extLst>
                          <a:ext uri="{FF2B5EF4-FFF2-40B4-BE49-F238E27FC236}">
                            <a16:creationId xmlns:a16="http://schemas.microsoft.com/office/drawing/2014/main" id="{1D738F19-6358-49D0-BA45-4977A73293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771" y="838200"/>
                        <a:ext cx="5805488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183" name="Rectangle 15">
            <a:extLst>
              <a:ext uri="{FF2B5EF4-FFF2-40B4-BE49-F238E27FC236}">
                <a16:creationId xmlns:a16="http://schemas.microsoft.com/office/drawing/2014/main" id="{8AC25795-93CD-4CD0-A6F1-E28123C3F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869" y="1839913"/>
            <a:ext cx="266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3913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19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9888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when</a:t>
            </a:r>
            <a:endParaRPr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55184" name="Object 16">
            <a:extLst>
              <a:ext uri="{FF2B5EF4-FFF2-40B4-BE49-F238E27FC236}">
                <a16:creationId xmlns:a16="http://schemas.microsoft.com/office/drawing/2014/main" id="{1A86D206-8FB4-4FAE-BF3B-AE4D9D8FA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202476"/>
              </p:ext>
            </p:extLst>
          </p:nvPr>
        </p:nvGraphicFramePr>
        <p:xfrm>
          <a:off x="2177788" y="1879602"/>
          <a:ext cx="265906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" name="Equation" r:id="rId5" imgW="1104900" imgH="203200" progId="Equation.DSMT4">
                  <p:embed/>
                </p:oleObj>
              </mc:Choice>
              <mc:Fallback>
                <p:oleObj name="Equation" r:id="rId5" imgW="1104900" imgH="203200" progId="Equation.DSMT4">
                  <p:embed/>
                  <p:pic>
                    <p:nvPicPr>
                      <p:cNvPr id="2055184" name="Object 16">
                        <a:extLst>
                          <a:ext uri="{FF2B5EF4-FFF2-40B4-BE49-F238E27FC236}">
                            <a16:creationId xmlns:a16="http://schemas.microsoft.com/office/drawing/2014/main" id="{1A86D206-8FB4-4FAE-BF3B-AE4D9D8FA2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788" y="1879602"/>
                        <a:ext cx="2659062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185" name="Object 17">
            <a:extLst>
              <a:ext uri="{FF2B5EF4-FFF2-40B4-BE49-F238E27FC236}">
                <a16:creationId xmlns:a16="http://schemas.microsoft.com/office/drawing/2014/main" id="{5429EE4F-CAD3-41F1-A517-CADB02A5D0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836167"/>
              </p:ext>
            </p:extLst>
          </p:nvPr>
        </p:nvGraphicFramePr>
        <p:xfrm>
          <a:off x="2827870" y="2219325"/>
          <a:ext cx="3667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6" name="Equation" r:id="rId7" imgW="152334" imgH="228501" progId="Equation.DSMT4">
                  <p:embed/>
                </p:oleObj>
              </mc:Choice>
              <mc:Fallback>
                <p:oleObj name="Equation" r:id="rId7" imgW="152334" imgH="228501" progId="Equation.DSMT4">
                  <p:embed/>
                  <p:pic>
                    <p:nvPicPr>
                      <p:cNvPr id="2055185" name="Object 17">
                        <a:extLst>
                          <a:ext uri="{FF2B5EF4-FFF2-40B4-BE49-F238E27FC236}">
                            <a16:creationId xmlns:a16="http://schemas.microsoft.com/office/drawing/2014/main" id="{5429EE4F-CAD3-41F1-A517-CADB02A5D0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870" y="2219325"/>
                        <a:ext cx="366713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186" name="Object 18">
            <a:extLst>
              <a:ext uri="{FF2B5EF4-FFF2-40B4-BE49-F238E27FC236}">
                <a16:creationId xmlns:a16="http://schemas.microsoft.com/office/drawing/2014/main" id="{6B39930E-F209-4B4D-AC8F-271FCA2F2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32755"/>
              </p:ext>
            </p:extLst>
          </p:nvPr>
        </p:nvGraphicFramePr>
        <p:xfrm>
          <a:off x="4459819" y="2346325"/>
          <a:ext cx="4889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" name="Equation" r:id="rId9" imgW="202936" imgH="177569" progId="Equation.DSMT4">
                  <p:embed/>
                </p:oleObj>
              </mc:Choice>
              <mc:Fallback>
                <p:oleObj name="Equation" r:id="rId9" imgW="202936" imgH="177569" progId="Equation.DSMT4">
                  <p:embed/>
                  <p:pic>
                    <p:nvPicPr>
                      <p:cNvPr id="2055186" name="Object 18">
                        <a:extLst>
                          <a:ext uri="{FF2B5EF4-FFF2-40B4-BE49-F238E27FC236}">
                            <a16:creationId xmlns:a16="http://schemas.microsoft.com/office/drawing/2014/main" id="{6B39930E-F209-4B4D-AC8F-271FCA2F21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819" y="2346325"/>
                        <a:ext cx="4889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187" name="AutoShape 19">
            <a:extLst>
              <a:ext uri="{FF2B5EF4-FFF2-40B4-BE49-F238E27FC236}">
                <a16:creationId xmlns:a16="http://schemas.microsoft.com/office/drawing/2014/main" id="{7EA0162F-D732-44EE-BD5D-5A3CCC187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5069" y="2417763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55188" name="Object 20">
            <a:extLst>
              <a:ext uri="{FF2B5EF4-FFF2-40B4-BE49-F238E27FC236}">
                <a16:creationId xmlns:a16="http://schemas.microsoft.com/office/drawing/2014/main" id="{7435F8C1-4042-4F28-8254-1F5ECAACC7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865637"/>
              </p:ext>
            </p:extLst>
          </p:nvPr>
        </p:nvGraphicFramePr>
        <p:xfrm>
          <a:off x="3894670" y="2362200"/>
          <a:ext cx="2762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8" name="Equation" r:id="rId11" imgW="114201" imgH="139579" progId="Equation.DSMT4">
                  <p:embed/>
                </p:oleObj>
              </mc:Choice>
              <mc:Fallback>
                <p:oleObj name="Equation" r:id="rId11" imgW="114201" imgH="139579" progId="Equation.DSMT4">
                  <p:embed/>
                  <p:pic>
                    <p:nvPicPr>
                      <p:cNvPr id="2055188" name="Object 20">
                        <a:extLst>
                          <a:ext uri="{FF2B5EF4-FFF2-40B4-BE49-F238E27FC236}">
                            <a16:creationId xmlns:a16="http://schemas.microsoft.com/office/drawing/2014/main" id="{7435F8C1-4042-4F28-8254-1F5ECAACC7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670" y="2362200"/>
                        <a:ext cx="2762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189" name="AutoShape 21">
            <a:extLst>
              <a:ext uri="{FF2B5EF4-FFF2-40B4-BE49-F238E27FC236}">
                <a16:creationId xmlns:a16="http://schemas.microsoft.com/office/drawing/2014/main" id="{27CB74ED-DCCC-482B-90E6-5A655FF8D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669" y="2438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55190" name="Object 22">
            <a:extLst>
              <a:ext uri="{FF2B5EF4-FFF2-40B4-BE49-F238E27FC236}">
                <a16:creationId xmlns:a16="http://schemas.microsoft.com/office/drawing/2014/main" id="{57BAF19D-2371-493A-A897-98B6BF865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433592"/>
              </p:ext>
            </p:extLst>
          </p:nvPr>
        </p:nvGraphicFramePr>
        <p:xfrm>
          <a:off x="5631395" y="2316164"/>
          <a:ext cx="4603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9" name="Equation" r:id="rId13" imgW="190335" imgH="177646" progId="Equation.DSMT4">
                  <p:embed/>
                </p:oleObj>
              </mc:Choice>
              <mc:Fallback>
                <p:oleObj name="Equation" r:id="rId13" imgW="190335" imgH="177646" progId="Equation.DSMT4">
                  <p:embed/>
                  <p:pic>
                    <p:nvPicPr>
                      <p:cNvPr id="2055190" name="Object 22">
                        <a:extLst>
                          <a:ext uri="{FF2B5EF4-FFF2-40B4-BE49-F238E27FC236}">
                            <a16:creationId xmlns:a16="http://schemas.microsoft.com/office/drawing/2014/main" id="{57BAF19D-2371-493A-A897-98B6BF8652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395" y="2316164"/>
                        <a:ext cx="4603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191" name="Rectangle 23">
            <a:extLst>
              <a:ext uri="{FF2B5EF4-FFF2-40B4-BE49-F238E27FC236}">
                <a16:creationId xmlns:a16="http://schemas.microsoft.com/office/drawing/2014/main" id="{1E2C2E18-9C2D-4B0C-94EB-6FC570CB6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269" y="2286000"/>
            <a:ext cx="38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3913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19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9888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,</a:t>
            </a:r>
            <a:endParaRPr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5192" name="Rectangle 24">
            <a:extLst>
              <a:ext uri="{FF2B5EF4-FFF2-40B4-BE49-F238E27FC236}">
                <a16:creationId xmlns:a16="http://schemas.microsoft.com/office/drawing/2014/main" id="{EC3EA90A-F362-4599-84EE-7C7B8901B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0494" y="2233613"/>
            <a:ext cx="38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3913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19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9888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,</a:t>
            </a:r>
            <a:endParaRPr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55193" name="Object 25">
            <a:extLst>
              <a:ext uri="{FF2B5EF4-FFF2-40B4-BE49-F238E27FC236}">
                <a16:creationId xmlns:a16="http://schemas.microsoft.com/office/drawing/2014/main" id="{6C35481E-EF4C-4905-90AF-64313100E5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401953"/>
              </p:ext>
            </p:extLst>
          </p:nvPr>
        </p:nvGraphicFramePr>
        <p:xfrm>
          <a:off x="6409269" y="2189163"/>
          <a:ext cx="704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0" name="Equation" r:id="rId15" imgW="291973" imgH="253890" progId="Equation.DSMT4">
                  <p:embed/>
                </p:oleObj>
              </mc:Choice>
              <mc:Fallback>
                <p:oleObj name="Equation" r:id="rId15" imgW="291973" imgH="253890" progId="Equation.DSMT4">
                  <p:embed/>
                  <p:pic>
                    <p:nvPicPr>
                      <p:cNvPr id="2055193" name="Object 25">
                        <a:extLst>
                          <a:ext uri="{FF2B5EF4-FFF2-40B4-BE49-F238E27FC236}">
                            <a16:creationId xmlns:a16="http://schemas.microsoft.com/office/drawing/2014/main" id="{6C35481E-EF4C-4905-90AF-64313100E5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269" y="2189163"/>
                        <a:ext cx="7048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194" name="AutoShape 26">
            <a:extLst>
              <a:ext uri="{FF2B5EF4-FFF2-40B4-BE49-F238E27FC236}">
                <a16:creationId xmlns:a16="http://schemas.microsoft.com/office/drawing/2014/main" id="{C5CF51F1-C072-42E2-A625-B7FD8CB80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2669" y="2417763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55195" name="Object 27">
            <a:extLst>
              <a:ext uri="{FF2B5EF4-FFF2-40B4-BE49-F238E27FC236}">
                <a16:creationId xmlns:a16="http://schemas.microsoft.com/office/drawing/2014/main" id="{B9532B6A-3FB6-4F65-9CE2-09DF9D57F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545677"/>
              </p:ext>
            </p:extLst>
          </p:nvPr>
        </p:nvGraphicFramePr>
        <p:xfrm>
          <a:off x="7552270" y="2111376"/>
          <a:ext cx="6127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1" name="Equation" r:id="rId17" imgW="253890" imgH="330057" progId="Equation.DSMT4">
                  <p:embed/>
                </p:oleObj>
              </mc:Choice>
              <mc:Fallback>
                <p:oleObj name="Equation" r:id="rId17" imgW="253890" imgH="330057" progId="Equation.DSMT4">
                  <p:embed/>
                  <p:pic>
                    <p:nvPicPr>
                      <p:cNvPr id="2055195" name="Object 27">
                        <a:extLst>
                          <a:ext uri="{FF2B5EF4-FFF2-40B4-BE49-F238E27FC236}">
                            <a16:creationId xmlns:a16="http://schemas.microsoft.com/office/drawing/2014/main" id="{B9532B6A-3FB6-4F65-9CE2-09DF9D57F7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2270" y="2111376"/>
                        <a:ext cx="6127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196" name="Object 28">
            <a:extLst>
              <a:ext uri="{FF2B5EF4-FFF2-40B4-BE49-F238E27FC236}">
                <a16:creationId xmlns:a16="http://schemas.microsoft.com/office/drawing/2014/main" id="{55672916-52E3-412F-8FD3-EABA5C7376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03060"/>
              </p:ext>
            </p:extLst>
          </p:nvPr>
        </p:nvGraphicFramePr>
        <p:xfrm>
          <a:off x="2342094" y="2946401"/>
          <a:ext cx="53403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2" name="Equation" r:id="rId19" imgW="2171700" imgH="393700" progId="Equation.DSMT4">
                  <p:embed/>
                </p:oleObj>
              </mc:Choice>
              <mc:Fallback>
                <p:oleObj name="Equation" r:id="rId19" imgW="2171700" imgH="393700" progId="Equation.DSMT4">
                  <p:embed/>
                  <p:pic>
                    <p:nvPicPr>
                      <p:cNvPr id="2055196" name="Object 28">
                        <a:extLst>
                          <a:ext uri="{FF2B5EF4-FFF2-40B4-BE49-F238E27FC236}">
                            <a16:creationId xmlns:a16="http://schemas.microsoft.com/office/drawing/2014/main" id="{55672916-52E3-412F-8FD3-EABA5C7376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094" y="2946401"/>
                        <a:ext cx="53403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197" name="Rectangle 29">
            <a:extLst>
              <a:ext uri="{FF2B5EF4-FFF2-40B4-BE49-F238E27FC236}">
                <a16:creationId xmlns:a16="http://schemas.microsoft.com/office/drawing/2014/main" id="{6A5D0C74-7729-4266-A56B-5792A87DD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657" y="2946400"/>
            <a:ext cx="2438400" cy="990600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55198" name="Object 30">
            <a:extLst>
              <a:ext uri="{FF2B5EF4-FFF2-40B4-BE49-F238E27FC236}">
                <a16:creationId xmlns:a16="http://schemas.microsoft.com/office/drawing/2014/main" id="{EDEBC1A4-AFFF-4F0C-BB53-961DB9B7D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181911"/>
              </p:ext>
            </p:extLst>
          </p:nvPr>
        </p:nvGraphicFramePr>
        <p:xfrm>
          <a:off x="5952069" y="3962400"/>
          <a:ext cx="844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3" name="Equation" r:id="rId21" imgW="342751" imgH="203112" progId="Equation.DSMT4">
                  <p:embed/>
                </p:oleObj>
              </mc:Choice>
              <mc:Fallback>
                <p:oleObj name="Equation" r:id="rId21" imgW="342751" imgH="203112" progId="Equation.DSMT4">
                  <p:embed/>
                  <p:pic>
                    <p:nvPicPr>
                      <p:cNvPr id="2055198" name="Object 30">
                        <a:extLst>
                          <a:ext uri="{FF2B5EF4-FFF2-40B4-BE49-F238E27FC236}">
                            <a16:creationId xmlns:a16="http://schemas.microsoft.com/office/drawing/2014/main" id="{EDEBC1A4-AFFF-4F0C-BB53-961DB9B7D4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069" y="3962400"/>
                        <a:ext cx="8445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199" name="Object 31">
            <a:extLst>
              <a:ext uri="{FF2B5EF4-FFF2-40B4-BE49-F238E27FC236}">
                <a16:creationId xmlns:a16="http://schemas.microsoft.com/office/drawing/2014/main" id="{666FD881-D3DB-441B-BA4F-B8554025E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32896"/>
              </p:ext>
            </p:extLst>
          </p:nvPr>
        </p:nvGraphicFramePr>
        <p:xfrm>
          <a:off x="1380070" y="4419600"/>
          <a:ext cx="3903663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4" name="Equation" r:id="rId23" imgW="1587500" imgH="762000" progId="Equation.DSMT4">
                  <p:embed/>
                </p:oleObj>
              </mc:Choice>
              <mc:Fallback>
                <p:oleObj name="Equation" r:id="rId23" imgW="1587500" imgH="762000" progId="Equation.DSMT4">
                  <p:embed/>
                  <p:pic>
                    <p:nvPicPr>
                      <p:cNvPr id="2055199" name="Object 31">
                        <a:extLst>
                          <a:ext uri="{FF2B5EF4-FFF2-40B4-BE49-F238E27FC236}">
                            <a16:creationId xmlns:a16="http://schemas.microsoft.com/office/drawing/2014/main" id="{666FD881-D3DB-441B-BA4F-B8554025E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070" y="4419600"/>
                        <a:ext cx="3903663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200" name="Rectangle 32">
            <a:extLst>
              <a:ext uri="{FF2B5EF4-FFF2-40B4-BE49-F238E27FC236}">
                <a16:creationId xmlns:a16="http://schemas.microsoft.com/office/drawing/2014/main" id="{8B8FAB26-AA72-4143-A7CE-D94986EA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182" y="3929063"/>
            <a:ext cx="2438400" cy="533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3913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19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9888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Denote by</a:t>
            </a:r>
            <a:endParaRPr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5201" name="Rectangle 33">
            <a:extLst>
              <a:ext uri="{FF2B5EF4-FFF2-40B4-BE49-F238E27FC236}">
                <a16:creationId xmlns:a16="http://schemas.microsoft.com/office/drawing/2014/main" id="{8976A6B8-37FA-4F28-A975-0F9BFAD8A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8369" y="4648200"/>
            <a:ext cx="2819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3913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19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9888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Fourier transform</a:t>
            </a:r>
            <a:endParaRPr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5202" name="Rectangle 34">
            <a:extLst>
              <a:ext uri="{FF2B5EF4-FFF2-40B4-BE49-F238E27FC236}">
                <a16:creationId xmlns:a16="http://schemas.microsoft.com/office/drawing/2014/main" id="{54516653-D06A-4728-AE75-35A135828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8370" y="5562600"/>
            <a:ext cx="36687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3913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19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9888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ea typeface="宋体" panose="02010600030101010101" pitchFamily="2" charset="-122"/>
              </a:rPr>
              <a:t>Inverse Fourier transform</a:t>
            </a:r>
            <a:endParaRPr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07EC103-2E76-4BC5-9974-920B8D2461C1}"/>
              </a:ext>
            </a:extLst>
          </p:cNvPr>
          <p:cNvGrpSpPr/>
          <p:nvPr/>
        </p:nvGrpSpPr>
        <p:grpSpPr>
          <a:xfrm>
            <a:off x="8191500" y="935567"/>
            <a:ext cx="3729567" cy="1502833"/>
            <a:chOff x="8191500" y="935567"/>
            <a:chExt cx="3729567" cy="1502833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A758DCE-2EEE-41B2-A509-23E0C14330F7}"/>
                </a:ext>
              </a:extLst>
            </p:cNvPr>
            <p:cNvSpPr/>
            <p:nvPr/>
          </p:nvSpPr>
          <p:spPr>
            <a:xfrm>
              <a:off x="8191500" y="935567"/>
              <a:ext cx="3729567" cy="15028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4" name="Object 14">
              <a:extLst>
                <a:ext uri="{FF2B5EF4-FFF2-40B4-BE49-F238E27FC236}">
                  <a16:creationId xmlns:a16="http://schemas.microsoft.com/office/drawing/2014/main" id="{3E35E4BA-E6F3-40D4-A0B7-F3DD69A561F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0613629"/>
                </p:ext>
              </p:extLst>
            </p:nvPr>
          </p:nvGraphicFramePr>
          <p:xfrm>
            <a:off x="8454763" y="985570"/>
            <a:ext cx="3276600" cy="722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5" name="Equation" r:id="rId25" imgW="1498600" imgH="330200" progId="Equation.DSMT4">
                    <p:embed/>
                  </p:oleObj>
                </mc:Choice>
                <mc:Fallback>
                  <p:oleObj name="Equation" r:id="rId25" imgW="1498600" imgH="330200" progId="Equation.DSMT4">
                    <p:embed/>
                    <p:pic>
                      <p:nvPicPr>
                        <p:cNvPr id="10243" name="Object 14">
                          <a:extLst>
                            <a:ext uri="{FF2B5EF4-FFF2-40B4-BE49-F238E27FC236}">
                              <a16:creationId xmlns:a16="http://schemas.microsoft.com/office/drawing/2014/main" id="{DAE40E41-69B9-419A-AC96-502FAC37FBB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4763" y="985570"/>
                          <a:ext cx="3276600" cy="722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8">
              <a:extLst>
                <a:ext uri="{FF2B5EF4-FFF2-40B4-BE49-F238E27FC236}">
                  <a16:creationId xmlns:a16="http://schemas.microsoft.com/office/drawing/2014/main" id="{0DC3B700-8AC1-41C2-9A71-745E24556D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6044743"/>
                </p:ext>
              </p:extLst>
            </p:nvPr>
          </p:nvGraphicFramePr>
          <p:xfrm>
            <a:off x="8407673" y="1631155"/>
            <a:ext cx="3305175" cy="722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6" name="Equation" r:id="rId27" imgW="1511300" imgH="330200" progId="Equation.DSMT4">
                    <p:embed/>
                  </p:oleObj>
                </mc:Choice>
                <mc:Fallback>
                  <p:oleObj name="Equation" r:id="rId27" imgW="1511300" imgH="330200" progId="Equation.DSMT4">
                    <p:embed/>
                    <p:pic>
                      <p:nvPicPr>
                        <p:cNvPr id="2048018" name="Object 18">
                          <a:extLst>
                            <a:ext uri="{FF2B5EF4-FFF2-40B4-BE49-F238E27FC236}">
                              <a16:creationId xmlns:a16="http://schemas.microsoft.com/office/drawing/2014/main" id="{DDAEBB9C-9B54-42C7-9737-508ED8241BA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07673" y="1631155"/>
                          <a:ext cx="3305175" cy="722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5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5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5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5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5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5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5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5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5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5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183" grpId="0"/>
      <p:bldP spid="2055189" grpId="0" animBg="1"/>
      <p:bldP spid="2055191" grpId="0"/>
      <p:bldP spid="2055192" grpId="0"/>
      <p:bldP spid="2055194" grpId="0" animBg="1"/>
      <p:bldP spid="2055200" grpId="0" animBg="1"/>
      <p:bldP spid="2055201" grpId="0"/>
      <p:bldP spid="20552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8BA026D-EE14-4196-A8C0-FFC07DAED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>
                <a:ea typeface="宋体" panose="02010600030101010101" pitchFamily="2" charset="-122"/>
              </a:rPr>
              <a:t>From Fourier Series to Fourier Transforms</a:t>
            </a:r>
          </a:p>
        </p:txBody>
      </p:sp>
      <p:graphicFrame>
        <p:nvGraphicFramePr>
          <p:cNvPr id="18435" name="Object 20">
            <a:extLst>
              <a:ext uri="{FF2B5EF4-FFF2-40B4-BE49-F238E27FC236}">
                <a16:creationId xmlns:a16="http://schemas.microsoft.com/office/drawing/2014/main" id="{A4327410-5E9B-46ED-8399-0A60644B78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1" y="914400"/>
          <a:ext cx="3903663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6" name="Equation" r:id="rId3" imgW="1587500" imgH="762000" progId="Equation.DSMT4">
                  <p:embed/>
                </p:oleObj>
              </mc:Choice>
              <mc:Fallback>
                <p:oleObj name="Equation" r:id="rId3" imgW="1587500" imgH="762000" progId="Equation.DSMT4">
                  <p:embed/>
                  <p:pic>
                    <p:nvPicPr>
                      <p:cNvPr id="18435" name="Object 20">
                        <a:extLst>
                          <a:ext uri="{FF2B5EF4-FFF2-40B4-BE49-F238E27FC236}">
                            <a16:creationId xmlns:a16="http://schemas.microsoft.com/office/drawing/2014/main" id="{A4327410-5E9B-46ED-8399-0A60644B78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914400"/>
                        <a:ext cx="3903663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Rectangle 24">
                <a:extLst>
                  <a:ext uri="{FF2B5EF4-FFF2-40B4-BE49-F238E27FC236}">
                    <a16:creationId xmlns:a16="http://schemas.microsoft.com/office/drawing/2014/main" id="{1904C31E-7ADB-47ED-89BD-9A035F96D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8863" y="2794000"/>
                <a:ext cx="5149850" cy="53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823913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2319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39888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𝑠</m:t>
                    </m:r>
                  </m:oMath>
                </a14:m>
                <a:r>
                  <a:rPr lang="en-US" altLang="zh-CN" sz="2400" dirty="0">
                    <a:ea typeface="宋体" panose="02010600030101010101" pitchFamily="2" charset="-122"/>
                  </a:rPr>
                  <a:t> here actually is the angular frequency</a:t>
                </a:r>
                <a:endParaRPr lang="en-US" altLang="zh-CN" sz="2400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8436" name="Rectangle 24">
                <a:extLst>
                  <a:ext uri="{FF2B5EF4-FFF2-40B4-BE49-F238E27FC236}">
                    <a16:creationId xmlns:a16="http://schemas.microsoft.com/office/drawing/2014/main" id="{1904C31E-7ADB-47ED-89BD-9A035F96D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8863" y="2794000"/>
                <a:ext cx="5149850" cy="533400"/>
              </a:xfrm>
              <a:prstGeom prst="rect">
                <a:avLst/>
              </a:prstGeom>
              <a:blipFill>
                <a:blip r:embed="rId5"/>
                <a:stretch>
                  <a:fillRect t="-9091" b="-113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6228" name="Group 36">
            <a:extLst>
              <a:ext uri="{FF2B5EF4-FFF2-40B4-BE49-F238E27FC236}">
                <a16:creationId xmlns:a16="http://schemas.microsoft.com/office/drawing/2014/main" id="{78F6FE07-54AD-4D27-9CF2-210ADE3C3B8C}"/>
              </a:ext>
            </a:extLst>
          </p:cNvPr>
          <p:cNvGrpSpPr>
            <a:grpSpLocks/>
          </p:cNvGrpSpPr>
          <p:nvPr/>
        </p:nvGrpSpPr>
        <p:grpSpPr bwMode="auto">
          <a:xfrm>
            <a:off x="2328863" y="3441701"/>
            <a:ext cx="8208962" cy="2816225"/>
            <a:chOff x="507" y="2168"/>
            <a:chExt cx="5171" cy="1774"/>
          </a:xfrm>
        </p:grpSpPr>
        <p:sp>
          <p:nvSpPr>
            <p:cNvPr id="18438" name="Rectangle 25">
              <a:extLst>
                <a:ext uri="{FF2B5EF4-FFF2-40B4-BE49-F238E27FC236}">
                  <a16:creationId xmlns:a16="http://schemas.microsoft.com/office/drawing/2014/main" id="{9A70328F-2F1B-4386-B08F-F42DFA5A4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" y="2220"/>
              <a:ext cx="5171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823913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319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39888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zh-CN" sz="2400">
                  <a:ea typeface="宋体" panose="02010600030101010101" pitchFamily="2" charset="-122"/>
                </a:rPr>
                <a:t>In the signal processing domain, we usually use another form by substituting </a:t>
              </a:r>
              <a:r>
                <a: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r>
                <a:rPr lang="en-US" altLang="zh-CN" sz="2400">
                  <a:ea typeface="宋体" panose="02010600030101010101" pitchFamily="2" charset="-122"/>
                </a:rPr>
                <a:t> by                  , where      is the frequency (measured by Herz)</a:t>
              </a:r>
              <a:endPara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8439" name="Object 26">
              <a:extLst>
                <a:ext uri="{FF2B5EF4-FFF2-40B4-BE49-F238E27FC236}">
                  <a16:creationId xmlns:a16="http://schemas.microsoft.com/office/drawing/2014/main" id="{D38D625C-F84C-4047-ACCF-072B714324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37" y="2455"/>
            <a:ext cx="760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7" name="Equation" r:id="rId6" imgW="520474" imgH="203112" progId="Equation.DSMT4">
                    <p:embed/>
                  </p:oleObj>
                </mc:Choice>
                <mc:Fallback>
                  <p:oleObj name="Equation" r:id="rId6" imgW="520474" imgH="203112" progId="Equation.DSMT4">
                    <p:embed/>
                    <p:pic>
                      <p:nvPicPr>
                        <p:cNvPr id="18439" name="Object 26">
                          <a:extLst>
                            <a:ext uri="{FF2B5EF4-FFF2-40B4-BE49-F238E27FC236}">
                              <a16:creationId xmlns:a16="http://schemas.microsoft.com/office/drawing/2014/main" id="{D38D625C-F84C-4047-ACCF-072B714324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2455"/>
                          <a:ext cx="760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0" name="Object 30">
              <a:extLst>
                <a:ext uri="{FF2B5EF4-FFF2-40B4-BE49-F238E27FC236}">
                  <a16:creationId xmlns:a16="http://schemas.microsoft.com/office/drawing/2014/main" id="{B17DB5F0-83B1-413B-99E5-0AC359FA86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09" y="2511"/>
            <a:ext cx="223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8" name="Equation" r:id="rId8" imgW="152268" imgH="164957" progId="Equation.DSMT4">
                    <p:embed/>
                  </p:oleObj>
                </mc:Choice>
                <mc:Fallback>
                  <p:oleObj name="Equation" r:id="rId8" imgW="152268" imgH="164957" progId="Equation.DSMT4">
                    <p:embed/>
                    <p:pic>
                      <p:nvPicPr>
                        <p:cNvPr id="18440" name="Object 30">
                          <a:extLst>
                            <a:ext uri="{FF2B5EF4-FFF2-40B4-BE49-F238E27FC236}">
                              <a16:creationId xmlns:a16="http://schemas.microsoft.com/office/drawing/2014/main" id="{B17DB5F0-83B1-413B-99E5-0AC359FA86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9" y="2511"/>
                          <a:ext cx="223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1" name="Object 33">
              <a:extLst>
                <a:ext uri="{FF2B5EF4-FFF2-40B4-BE49-F238E27FC236}">
                  <a16:creationId xmlns:a16="http://schemas.microsoft.com/office/drawing/2014/main" id="{9ABD10BF-D077-494B-A30B-1CB48E711BB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12" y="2819"/>
            <a:ext cx="2459" cy="1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9" name="Equation" r:id="rId10" imgW="1587500" imgH="711200" progId="Equation.DSMT4">
                    <p:embed/>
                  </p:oleObj>
                </mc:Choice>
                <mc:Fallback>
                  <p:oleObj name="Equation" r:id="rId10" imgW="1587500" imgH="711200" progId="Equation.DSMT4">
                    <p:embed/>
                    <p:pic>
                      <p:nvPicPr>
                        <p:cNvPr id="18441" name="Object 33">
                          <a:extLst>
                            <a:ext uri="{FF2B5EF4-FFF2-40B4-BE49-F238E27FC236}">
                              <a16:creationId xmlns:a16="http://schemas.microsoft.com/office/drawing/2014/main" id="{9ABD10BF-D077-494B-A30B-1CB48E711BB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2" y="2819"/>
                          <a:ext cx="2459" cy="1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2" name="Rectangle 35">
              <a:extLst>
                <a:ext uri="{FF2B5EF4-FFF2-40B4-BE49-F238E27FC236}">
                  <a16:creationId xmlns:a16="http://schemas.microsoft.com/office/drawing/2014/main" id="{842E030E-F31D-4C5C-8DF1-53C58191F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" y="2168"/>
              <a:ext cx="5171" cy="1774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0D893F2-C47B-4750-855D-7998CBF53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>
                <a:ea typeface="宋体" panose="02010600030101010101" pitchFamily="2" charset="-122"/>
              </a:rPr>
              <a:t>Discrete Fourier Transform (DFT) in 1D Case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D69ECB22-44AA-43F6-B743-7492D71B5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144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600" dirty="0">
                <a:ea typeface="宋体" panose="02010600030101010101" pitchFamily="2" charset="-122"/>
              </a:rPr>
              <a:t>Given a discrete sequence with </a:t>
            </a:r>
            <a:r>
              <a:rPr lang="en-US" altLang="zh-CN" sz="2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600" dirty="0">
                <a:ea typeface="宋体" panose="02010600030101010101" pitchFamily="2" charset="-122"/>
              </a:rPr>
              <a:t> points</a:t>
            </a:r>
          </a:p>
          <a:p>
            <a:endParaRPr lang="en-US" altLang="zh-CN" sz="2600" dirty="0">
              <a:ea typeface="宋体" panose="02010600030101010101" pitchFamily="2" charset="-122"/>
            </a:endParaRPr>
          </a:p>
          <a:p>
            <a:r>
              <a:rPr lang="en-US" altLang="zh-CN" sz="2600" dirty="0">
                <a:ea typeface="宋体" panose="02010600030101010101" pitchFamily="2" charset="-122"/>
              </a:rPr>
              <a:t>Regard it as a periodic signal, thus its basis frequency is</a:t>
            </a:r>
          </a:p>
          <a:p>
            <a:r>
              <a:rPr lang="en-US" altLang="zh-CN" sz="2600" dirty="0">
                <a:ea typeface="宋体" panose="02010600030101010101" pitchFamily="2" charset="-122"/>
              </a:rPr>
              <a:t>For its frequency components, the frequencies are,</a:t>
            </a:r>
          </a:p>
          <a:p>
            <a:r>
              <a:rPr lang="en-US" altLang="zh-CN" sz="2600" dirty="0">
                <a:ea typeface="宋体" panose="02010600030101010101" pitchFamily="2" charset="-122"/>
              </a:rPr>
              <a:t> </a:t>
            </a:r>
          </a:p>
          <a:p>
            <a:r>
              <a:rPr lang="en-US" altLang="zh-CN" sz="2600" dirty="0">
                <a:ea typeface="宋体" panose="02010600030101010101" pitchFamily="2" charset="-122"/>
              </a:rPr>
              <a:t> </a:t>
            </a:r>
          </a:p>
        </p:txBody>
      </p:sp>
      <p:graphicFrame>
        <p:nvGraphicFramePr>
          <p:cNvPr id="19460" name="Object 6">
            <a:extLst>
              <a:ext uri="{FF2B5EF4-FFF2-40B4-BE49-F238E27FC236}">
                <a16:creationId xmlns:a16="http://schemas.microsoft.com/office/drawing/2014/main" id="{85F7E8CE-8B2C-4596-BE50-3BBC088067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1401763"/>
          <a:ext cx="27495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0" name="Equation" r:id="rId3" imgW="1257300" imgH="228600" progId="Equation.DSMT4">
                  <p:embed/>
                </p:oleObj>
              </mc:Choice>
              <mc:Fallback>
                <p:oleObj name="Equation" r:id="rId3" imgW="1257300" imgH="228600" progId="Equation.DSMT4">
                  <p:embed/>
                  <p:pic>
                    <p:nvPicPr>
                      <p:cNvPr id="19460" name="Object 6">
                        <a:extLst>
                          <a:ext uri="{FF2B5EF4-FFF2-40B4-BE49-F238E27FC236}">
                            <a16:creationId xmlns:a16="http://schemas.microsoft.com/office/drawing/2014/main" id="{85F7E8CE-8B2C-4596-BE50-3BBC08806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401763"/>
                        <a:ext cx="274955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图片 3">
            <a:extLst>
              <a:ext uri="{FF2B5EF4-FFF2-40B4-BE49-F238E27FC236}">
                <a16:creationId xmlns:a16="http://schemas.microsoft.com/office/drawing/2014/main" id="{BBBF2200-18AE-4F9A-84D7-51790DC29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25" y="1652588"/>
            <a:ext cx="463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2" name="Object 8">
            <a:extLst>
              <a:ext uri="{FF2B5EF4-FFF2-40B4-BE49-F238E27FC236}">
                <a16:creationId xmlns:a16="http://schemas.microsoft.com/office/drawing/2014/main" id="{71D6309F-0167-4CB8-805D-20A037586B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3201" y="2740026"/>
          <a:ext cx="405606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1" name="Equation" r:id="rId6" imgW="1854200" imgH="393700" progId="Equation.DSMT4">
                  <p:embed/>
                </p:oleObj>
              </mc:Choice>
              <mc:Fallback>
                <p:oleObj name="Equation" r:id="rId6" imgW="1854200" imgH="393700" progId="Equation.DSMT4">
                  <p:embed/>
                  <p:pic>
                    <p:nvPicPr>
                      <p:cNvPr id="19462" name="Object 8">
                        <a:extLst>
                          <a:ext uri="{FF2B5EF4-FFF2-40B4-BE49-F238E27FC236}">
                            <a16:creationId xmlns:a16="http://schemas.microsoft.com/office/drawing/2014/main" id="{71D6309F-0167-4CB8-805D-20A037586B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1" y="2740026"/>
                        <a:ext cx="405606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8">
            <a:extLst>
              <a:ext uri="{FF2B5EF4-FFF2-40B4-BE49-F238E27FC236}">
                <a16:creationId xmlns:a16="http://schemas.microsoft.com/office/drawing/2014/main" id="{575627D3-DF2D-4152-BFD4-CEE0D2E531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5689" y="4011614"/>
          <a:ext cx="508317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" name="Equation" r:id="rId8" imgW="2324100" imgH="444500" progId="Equation.DSMT4">
                  <p:embed/>
                </p:oleObj>
              </mc:Choice>
              <mc:Fallback>
                <p:oleObj name="Equation" r:id="rId8" imgW="2324100" imgH="444500" progId="Equation.DSMT4">
                  <p:embed/>
                  <p:pic>
                    <p:nvPicPr>
                      <p:cNvPr id="19463" name="Object 8">
                        <a:extLst>
                          <a:ext uri="{FF2B5EF4-FFF2-40B4-BE49-F238E27FC236}">
                            <a16:creationId xmlns:a16="http://schemas.microsoft.com/office/drawing/2014/main" id="{575627D3-DF2D-4152-BFD4-CEE0D2E531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9" y="4011614"/>
                        <a:ext cx="5083175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矩形 6">
            <a:extLst>
              <a:ext uri="{FF2B5EF4-FFF2-40B4-BE49-F238E27FC236}">
                <a16:creationId xmlns:a16="http://schemas.microsoft.com/office/drawing/2014/main" id="{80B9F8F5-8851-4328-9097-FF74672FA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600451"/>
            <a:ext cx="3282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600">
                <a:solidFill>
                  <a:srgbClr val="000000"/>
                </a:solidFill>
                <a:ea typeface="宋体" panose="02010600030101010101" pitchFamily="2" charset="-122"/>
              </a:rPr>
              <a:t>Its DFT is computed as </a:t>
            </a:r>
          </a:p>
        </p:txBody>
      </p:sp>
      <p:sp>
        <p:nvSpPr>
          <p:cNvPr id="19465" name="矩形 17">
            <a:extLst>
              <a:ext uri="{FF2B5EF4-FFF2-40B4-BE49-F238E27FC236}">
                <a16:creationId xmlns:a16="http://schemas.microsoft.com/office/drawing/2014/main" id="{75A7F7E4-D5D2-423B-9677-7ED1375A0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1" y="4948238"/>
            <a:ext cx="32750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600">
                <a:solidFill>
                  <a:srgbClr val="000000"/>
                </a:solidFill>
                <a:ea typeface="宋体" panose="02010600030101010101" pitchFamily="2" charset="-122"/>
              </a:rPr>
              <a:t>Usually, we write it as, </a:t>
            </a:r>
          </a:p>
        </p:txBody>
      </p:sp>
      <p:graphicFrame>
        <p:nvGraphicFramePr>
          <p:cNvPr id="19466" name="Object 8">
            <a:extLst>
              <a:ext uri="{FF2B5EF4-FFF2-40B4-BE49-F238E27FC236}">
                <a16:creationId xmlns:a16="http://schemas.microsoft.com/office/drawing/2014/main" id="{9D4CF967-37EC-4AB5-BD9B-A2FB424273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014" y="5395914"/>
          <a:ext cx="574992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3" name="Equation" r:id="rId10" imgW="2628900" imgH="444500" progId="Equation.DSMT4">
                  <p:embed/>
                </p:oleObj>
              </mc:Choice>
              <mc:Fallback>
                <p:oleObj name="Equation" r:id="rId10" imgW="2628900" imgH="444500" progId="Equation.DSMT4">
                  <p:embed/>
                  <p:pic>
                    <p:nvPicPr>
                      <p:cNvPr id="19466" name="Object 8">
                        <a:extLst>
                          <a:ext uri="{FF2B5EF4-FFF2-40B4-BE49-F238E27FC236}">
                            <a16:creationId xmlns:a16="http://schemas.microsoft.com/office/drawing/2014/main" id="{9D4CF967-37EC-4AB5-BD9B-A2FB424273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4" y="5395914"/>
                        <a:ext cx="5749925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495A4B3-9DAA-436A-967C-DB761E7C0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>
                <a:ea typeface="宋体" panose="02010600030101010101" pitchFamily="2" charset="-122"/>
              </a:rPr>
              <a:t>Discrete Fourier Transform (DFT) in 1D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5">
                <a:extLst>
                  <a:ext uri="{FF2B5EF4-FFF2-40B4-BE49-F238E27FC236}">
                    <a16:creationId xmlns:a16="http://schemas.microsoft.com/office/drawing/2014/main" id="{F58D513C-8CB9-4BD5-906F-44324DFE8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800" y="914400"/>
                <a:ext cx="7772400" cy="3429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zh-CN" sz="2600" dirty="0">
                    <a:ea typeface="宋体" panose="02010600030101010101" pitchFamily="2" charset="-122"/>
                  </a:rPr>
                  <a:t>Thus,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zh-CN" sz="2600" dirty="0">
                    <a:ea typeface="宋体" panose="02010600030101010101" pitchFamily="2" charset="-122"/>
                  </a:rPr>
                  <a:t>’s DFT also has </a:t>
                </a:r>
                <a:r>
                  <a:rPr lang="en-US" altLang="zh-CN" sz="2600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M</a:t>
                </a:r>
                <a:r>
                  <a:rPr lang="en-US" altLang="zh-CN" sz="2600" dirty="0">
                    <a:ea typeface="宋体" panose="02010600030101010101" pitchFamily="2" charset="-122"/>
                  </a:rPr>
                  <a:t> points</a:t>
                </a:r>
              </a:p>
              <a:p>
                <a:endParaRPr lang="en-US" altLang="zh-CN" sz="2600" dirty="0">
                  <a:ea typeface="宋体" panose="02010600030101010101" pitchFamily="2" charset="-122"/>
                </a:endParaRPr>
              </a:p>
              <a:p>
                <a:r>
                  <a:rPr lang="en-US" altLang="zh-CN" sz="2600" dirty="0">
                    <a:ea typeface="宋体" panose="02010600030101010101" pitchFamily="2" charset="-122"/>
                  </a:rPr>
                  <a:t>and</a:t>
                </a:r>
              </a:p>
            </p:txBody>
          </p:sp>
        </mc:Choice>
        <mc:Fallback xmlns="">
          <p:sp>
            <p:nvSpPr>
              <p:cNvPr id="20483" name="Rectangle 5">
                <a:extLst>
                  <a:ext uri="{FF2B5EF4-FFF2-40B4-BE49-F238E27FC236}">
                    <a16:creationId xmlns:a16="http://schemas.microsoft.com/office/drawing/2014/main" id="{F58D513C-8CB9-4BD5-906F-44324DFE8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914400"/>
                <a:ext cx="7772400" cy="3429000"/>
              </a:xfrm>
              <a:prstGeom prst="rect">
                <a:avLst/>
              </a:prstGeom>
              <a:blipFill>
                <a:blip r:embed="rId3"/>
                <a:stretch>
                  <a:fillRect l="-1412" t="-17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484" name="Object 7">
            <a:extLst>
              <a:ext uri="{FF2B5EF4-FFF2-40B4-BE49-F238E27FC236}">
                <a16:creationId xmlns:a16="http://schemas.microsoft.com/office/drawing/2014/main" id="{098D1188-08C1-4198-9B8F-5CD129FA1D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1" y="1381126"/>
          <a:ext cx="28051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Equation" r:id="rId4" imgW="1282700" imgH="228600" progId="Equation.DSMT4">
                  <p:embed/>
                </p:oleObj>
              </mc:Choice>
              <mc:Fallback>
                <p:oleObj name="Equation" r:id="rId4" imgW="1282700" imgH="228600" progId="Equation.DSMT4">
                  <p:embed/>
                  <p:pic>
                    <p:nvPicPr>
                      <p:cNvPr id="20484" name="Object 7">
                        <a:extLst>
                          <a:ext uri="{FF2B5EF4-FFF2-40B4-BE49-F238E27FC236}">
                            <a16:creationId xmlns:a16="http://schemas.microsoft.com/office/drawing/2014/main" id="{098D1188-08C1-4198-9B8F-5CD129FA1D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1381126"/>
                        <a:ext cx="28051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8">
            <a:extLst>
              <a:ext uri="{FF2B5EF4-FFF2-40B4-BE49-F238E27FC236}">
                <a16:creationId xmlns:a16="http://schemas.microsoft.com/office/drawing/2014/main" id="{1E9DE60A-9F3F-41A1-8838-325BD9CF82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6901" y="2179638"/>
          <a:ext cx="58324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Equation" r:id="rId6" imgW="2667000" imgH="431800" progId="Equation.DSMT4">
                  <p:embed/>
                </p:oleObj>
              </mc:Choice>
              <mc:Fallback>
                <p:oleObj name="Equation" r:id="rId6" imgW="2667000" imgH="431800" progId="Equation.DSMT4">
                  <p:embed/>
                  <p:pic>
                    <p:nvPicPr>
                      <p:cNvPr id="20485" name="Object 8">
                        <a:extLst>
                          <a:ext uri="{FF2B5EF4-FFF2-40B4-BE49-F238E27FC236}">
                            <a16:creationId xmlns:a16="http://schemas.microsoft.com/office/drawing/2014/main" id="{1E9DE60A-9F3F-41A1-8838-325BD9CF82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1" y="2179638"/>
                        <a:ext cx="58324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0777" name="Rectangle 9">
            <a:extLst>
              <a:ext uri="{FF2B5EF4-FFF2-40B4-BE49-F238E27FC236}">
                <a16:creationId xmlns:a16="http://schemas.microsoft.com/office/drawing/2014/main" id="{FCC6BAC1-21FA-4FA3-818D-AB97B0FFA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0225"/>
            <a:ext cx="8229600" cy="914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3913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19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9888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600">
                <a:ea typeface="宋体" panose="02010600030101010101" pitchFamily="2" charset="-122"/>
              </a:rPr>
              <a:t>For DFT, there is a fast algorithm for computation, FFT (Fast Fourier Transform)</a:t>
            </a:r>
          </a:p>
        </p:txBody>
      </p:sp>
      <p:graphicFrame>
        <p:nvGraphicFramePr>
          <p:cNvPr id="20487" name="Object 10">
            <a:extLst>
              <a:ext uri="{FF2B5EF4-FFF2-40B4-BE49-F238E27FC236}">
                <a16:creationId xmlns:a16="http://schemas.microsoft.com/office/drawing/2014/main" id="{7FADE7F1-17FC-461C-96A4-062D514E90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1" y="3273426"/>
          <a:ext cx="61642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" name="Equation" r:id="rId8" imgW="2819400" imgH="431800" progId="Equation.DSMT4">
                  <p:embed/>
                </p:oleObj>
              </mc:Choice>
              <mc:Fallback>
                <p:oleObj name="Equation" r:id="rId8" imgW="2819400" imgH="431800" progId="Equation.DSMT4">
                  <p:embed/>
                  <p:pic>
                    <p:nvPicPr>
                      <p:cNvPr id="20487" name="Object 10">
                        <a:extLst>
                          <a:ext uri="{FF2B5EF4-FFF2-40B4-BE49-F238E27FC236}">
                            <a16:creationId xmlns:a16="http://schemas.microsoft.com/office/drawing/2014/main" id="{7FADE7F1-17FC-461C-96A4-062D514E90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3273426"/>
                        <a:ext cx="6164263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11">
            <a:extLst>
              <a:ext uri="{FF2B5EF4-FFF2-40B4-BE49-F238E27FC236}">
                <a16:creationId xmlns:a16="http://schemas.microsoft.com/office/drawing/2014/main" id="{6FCAF75C-2A69-4D9F-A85E-29C5AE7F4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3306763"/>
            <a:ext cx="106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</a:rPr>
              <a:t>IDFT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07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does DFT calculate those frequency partials?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Sample a cosine wave 40 times within 2 periods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>
              <a:spcAft>
                <a:spcPts val="1800"/>
              </a:spcAft>
            </a:pPr>
            <a:r>
              <a:rPr lang="en-US" altLang="zh-CN" dirty="0">
                <a:solidFill>
                  <a:srgbClr val="FF0000"/>
                </a:solidFill>
              </a:rPr>
              <a:t>Task:</a:t>
            </a:r>
            <a:r>
              <a:rPr lang="en-US" altLang="zh-CN" dirty="0"/>
              <a:t> Determine how many times does the cosine wave oscillates in 40 samples?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Human: </a:t>
            </a:r>
            <a:r>
              <a:rPr lang="en-US" altLang="zh-CN" dirty="0"/>
              <a:t>Counting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Computer: </a:t>
            </a:r>
            <a:r>
              <a:rPr lang="en-US" altLang="zh-CN" dirty="0"/>
              <a:t>Brute force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677190" y="1874016"/>
                <a:ext cx="434875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=0,1,…,39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190" y="1874016"/>
                <a:ext cx="4348755" cy="6915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6" y="1331921"/>
            <a:ext cx="5179753" cy="18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9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does DFT calculate those frequency partials?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Choose 40 basis signals: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151447" y="1498779"/>
                <a:ext cx="434875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=0,1,…,39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447" y="1498779"/>
                <a:ext cx="4348755" cy="6915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7151447" y="2551615"/>
                <a:ext cx="434875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=0,1,…,39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447" y="2551615"/>
                <a:ext cx="4348755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7151447" y="3565542"/>
                <a:ext cx="434875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=0,1,…,39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447" y="3565542"/>
                <a:ext cx="4348755" cy="6915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7151447" y="5528256"/>
                <a:ext cx="4491422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39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=0,1,…,39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447" y="5528256"/>
                <a:ext cx="4491422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95" y="1371039"/>
            <a:ext cx="4560352" cy="96501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95" y="2372517"/>
            <a:ext cx="4560352" cy="9650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95" y="3397686"/>
            <a:ext cx="4560352" cy="96501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533749" y="1587841"/>
            <a:ext cx="1414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0 periods</a:t>
            </a:r>
            <a:endParaRPr lang="zh-CN" altLang="en-US" sz="2000" dirty="0"/>
          </a:p>
        </p:txBody>
      </p:sp>
      <p:sp>
        <p:nvSpPr>
          <p:cNvPr id="19" name="文本框 18"/>
          <p:cNvSpPr txBox="1"/>
          <p:nvPr/>
        </p:nvSpPr>
        <p:spPr>
          <a:xfrm>
            <a:off x="1585803" y="2640677"/>
            <a:ext cx="1414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 period</a:t>
            </a:r>
            <a:endParaRPr lang="zh-CN" altLang="en-US" sz="2000" dirty="0"/>
          </a:p>
        </p:txBody>
      </p:sp>
      <p:sp>
        <p:nvSpPr>
          <p:cNvPr id="20" name="文本框 19"/>
          <p:cNvSpPr txBox="1"/>
          <p:nvPr/>
        </p:nvSpPr>
        <p:spPr>
          <a:xfrm>
            <a:off x="1533750" y="3654604"/>
            <a:ext cx="1414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 periods</a:t>
            </a:r>
            <a:endParaRPr lang="zh-CN" altLang="en-US" sz="2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7771591" y="4689987"/>
            <a:ext cx="174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...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666833" y="4689987"/>
            <a:ext cx="174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4719212" y="4695751"/>
            <a:ext cx="174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1533749" y="5617318"/>
            <a:ext cx="1414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39 periods</a:t>
            </a:r>
            <a:endParaRPr lang="zh-CN" altLang="en-US" sz="2000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95" y="5398132"/>
            <a:ext cx="4560352" cy="96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1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does DFT calculate those frequency partials?</a:t>
            </a:r>
            <a:endParaRPr lang="zh-CN" altLang="en-US" dirty="0"/>
          </a:p>
        </p:txBody>
      </p:sp>
      <p:pic>
        <p:nvPicPr>
          <p:cNvPr id="19" name="内容占位符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81" y="4607678"/>
            <a:ext cx="4560352" cy="1046109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grpSp>
        <p:nvGrpSpPr>
          <p:cNvPr id="11" name="组合 10"/>
          <p:cNvGrpSpPr/>
          <p:nvPr/>
        </p:nvGrpSpPr>
        <p:grpSpPr>
          <a:xfrm>
            <a:off x="0" y="1169686"/>
            <a:ext cx="4708741" cy="2458326"/>
            <a:chOff x="850941" y="1339518"/>
            <a:chExt cx="4708741" cy="245832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41" y="2081329"/>
              <a:ext cx="4708741" cy="171651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673003" y="1489495"/>
              <a:ext cx="2669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Original signal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3370808" y="1339518"/>
                  <a:ext cx="1452385" cy="6705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0808" y="1339518"/>
                  <a:ext cx="1452385" cy="6705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9606627" y="1683375"/>
                <a:ext cx="2203424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627" y="1683375"/>
                <a:ext cx="2203424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9606627" y="2736211"/>
                <a:ext cx="2203424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627" y="2736211"/>
                <a:ext cx="2203424" cy="6915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9606627" y="3750138"/>
                <a:ext cx="2203424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627" y="3750138"/>
                <a:ext cx="2203424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75" y="1555635"/>
            <a:ext cx="4560352" cy="96501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75" y="2557113"/>
            <a:ext cx="4560352" cy="9650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75" y="3582282"/>
            <a:ext cx="4560352" cy="96501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400358" y="1073635"/>
            <a:ext cx="2669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Basic signals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9606627" y="4775307"/>
                <a:ext cx="2203424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627" y="4775307"/>
                <a:ext cx="2203424" cy="6915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21"/>
          <p:cNvCxnSpPr/>
          <p:nvPr/>
        </p:nvCxnSpPr>
        <p:spPr>
          <a:xfrm flipV="1">
            <a:off x="4424516" y="2076227"/>
            <a:ext cx="958645" cy="44442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4424516" y="2654710"/>
            <a:ext cx="958645" cy="32976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4409768" y="2736211"/>
            <a:ext cx="973393" cy="130304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4409768" y="2875935"/>
            <a:ext cx="973393" cy="222145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432364" y="3972351"/>
            <a:ext cx="3731342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400" dirty="0">
                <a:solidFill>
                  <a:srgbClr val="FF0000"/>
                </a:solidFill>
              </a:rPr>
              <a:t>Idea: </a:t>
            </a:r>
            <a:r>
              <a:rPr lang="en-US" altLang="zh-CN" sz="2400" dirty="0"/>
              <a:t>Compare how similar is the original signal to each basis signal</a:t>
            </a:r>
            <a:endParaRPr lang="zh-CN" altLang="en-US" sz="2400" dirty="0"/>
          </a:p>
        </p:txBody>
      </p:sp>
      <p:sp>
        <p:nvSpPr>
          <p:cNvPr id="47" name="矩形 46"/>
          <p:cNvSpPr/>
          <p:nvPr/>
        </p:nvSpPr>
        <p:spPr>
          <a:xfrm>
            <a:off x="272161" y="5903389"/>
            <a:ext cx="5428219" cy="46166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dirty="0"/>
              <a:t>Correlation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3015100" y="5682487"/>
                <a:ext cx="3429850" cy="1142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𝑐𝑜𝑟𝑟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00" y="5682487"/>
                <a:ext cx="3429850" cy="11424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17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does DFT calculate those frequency partials?</a:t>
            </a:r>
            <a:endParaRPr lang="zh-CN" altLang="en-US" dirty="0"/>
          </a:p>
        </p:txBody>
      </p:sp>
      <p:pic>
        <p:nvPicPr>
          <p:cNvPr id="23" name="内容占位符 2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12" y="3577643"/>
            <a:ext cx="6070467" cy="1630001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262869" y="1999581"/>
                <a:ext cx="4976427" cy="1130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sup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869" y="1999581"/>
                <a:ext cx="4976427" cy="11309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4424526" y="1116791"/>
            <a:ext cx="2212261" cy="1906628"/>
            <a:chOff x="4424526" y="1116791"/>
            <a:chExt cx="2212261" cy="1906628"/>
          </a:xfrm>
        </p:grpSpPr>
        <p:sp>
          <p:nvSpPr>
            <p:cNvPr id="8" name="矩形 7"/>
            <p:cNvSpPr/>
            <p:nvPr/>
          </p:nvSpPr>
          <p:spPr>
            <a:xfrm>
              <a:off x="4881714" y="2138516"/>
              <a:ext cx="1651820" cy="884903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5544609" y="1577054"/>
              <a:ext cx="5541" cy="536753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4424526" y="1116791"/>
              <a:ext cx="2212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Original signal</a:t>
              </a:r>
              <a:endPara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77778" y="1116791"/>
            <a:ext cx="2576718" cy="1905464"/>
            <a:chOff x="6577778" y="1116791"/>
            <a:chExt cx="2576718" cy="1905464"/>
          </a:xfrm>
        </p:grpSpPr>
        <p:sp>
          <p:nvSpPr>
            <p:cNvPr id="9" name="矩形 8"/>
            <p:cNvSpPr/>
            <p:nvPr/>
          </p:nvSpPr>
          <p:spPr>
            <a:xfrm>
              <a:off x="6577778" y="2137352"/>
              <a:ext cx="1489591" cy="884903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813660" y="1116791"/>
              <a:ext cx="2340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8</a:t>
              </a:r>
              <a:r>
                <a:rPr lang="en-US" altLang="zh-CN" sz="2400" baseline="300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</a:t>
              </a:r>
              <a:r>
                <a:rPr lang="en-US" altLang="zh-CN" sz="24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basis signal</a:t>
              </a:r>
              <a:endPara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7673285" y="1627636"/>
              <a:ext cx="5541" cy="536753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7" y="3553059"/>
            <a:ext cx="4530400" cy="1651503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818611" y="921451"/>
            <a:ext cx="3243698" cy="2003993"/>
            <a:chOff x="818611" y="921451"/>
            <a:chExt cx="3243698" cy="2003993"/>
          </a:xfrm>
        </p:grpSpPr>
        <p:sp>
          <p:nvSpPr>
            <p:cNvPr id="24" name="矩形 23"/>
            <p:cNvSpPr/>
            <p:nvPr/>
          </p:nvSpPr>
          <p:spPr>
            <a:xfrm>
              <a:off x="3310065" y="2229489"/>
              <a:ext cx="752244" cy="695955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18611" y="921451"/>
              <a:ext cx="30802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B05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Correlation between the basis signal containing 7 periods in </a:t>
              </a:r>
              <a:r>
                <a:rPr lang="en-US" altLang="zh-CN" sz="2000" i="1" dirty="0">
                  <a:solidFill>
                    <a:srgbClr val="00B05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2000" dirty="0">
                  <a:solidFill>
                    <a:srgbClr val="00B05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samples and the original signal</a:t>
              </a:r>
              <a:endParaRPr lang="zh-CN" altLang="en-US" sz="2000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2743200" y="2244890"/>
              <a:ext cx="391986" cy="253055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3959939" y="5711284"/>
                <a:ext cx="35543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[39]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39" y="5711284"/>
                <a:ext cx="3554361" cy="400110"/>
              </a:xfrm>
              <a:prstGeom prst="rect">
                <a:avLst/>
              </a:prstGeom>
              <a:blipFill>
                <a:blip r:embed="rId6"/>
                <a:stretch>
                  <a:fillRect l="-1887" t="-10606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1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does DFT calculate those frequency partials?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 this specific example, we found …</a:t>
            </a:r>
          </a:p>
          <a:p>
            <a:r>
              <a:rPr lang="en-US" altLang="zh-CN" dirty="0"/>
              <a:t>For the 2</a:t>
            </a:r>
            <a:r>
              <a:rPr lang="en-US" altLang="zh-CN" baseline="30000" dirty="0"/>
              <a:t>nd</a:t>
            </a:r>
            <a:r>
              <a:rPr lang="en-US" altLang="zh-CN" dirty="0"/>
              <a:t> and the 38</a:t>
            </a:r>
            <a:r>
              <a:rPr lang="en-US" altLang="zh-CN" baseline="30000" dirty="0"/>
              <a:t>th</a:t>
            </a:r>
            <a:r>
              <a:rPr lang="en-US" altLang="zh-CN" dirty="0"/>
              <a:t> basis signal, we have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For the other basis signals, we have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83772" y="1881595"/>
                <a:ext cx="7592078" cy="957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39</m:t>
                          </m:r>
                        </m:sup>
                        <m:e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39</m:t>
                          </m:r>
                        </m:sup>
                        <m:e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b="0" i="0" smtClean="0">
                                          <a:latin typeface="Cambria Math" panose="02040503050406030204" pitchFamily="18" charset="0"/>
                                        </a:rPr>
                                        <m:t>38</m:t>
                                      </m:r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zh-CN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2" y="1881595"/>
                <a:ext cx="7592078" cy="9578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569556" y="3002176"/>
                <a:ext cx="23272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e>
                      </m:d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56" y="3002176"/>
                <a:ext cx="232723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83772" y="4372811"/>
                <a:ext cx="7953844" cy="957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39</m:t>
                          </m:r>
                        </m:sup>
                        <m:e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0,  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=0,…,39 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≠2,38</m:t>
                      </m:r>
                    </m:oMath>
                  </m:oMathPara>
                </a14:m>
                <a:endParaRPr lang="zh-CN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2" y="4372811"/>
                <a:ext cx="7953844" cy="9578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21184" y="5663020"/>
                <a:ext cx="55096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=…=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[39]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84" y="5663020"/>
                <a:ext cx="5509650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752" y="5126810"/>
            <a:ext cx="5725950" cy="16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0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does DFT calculate those frequency partials?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83772" y="856989"/>
                <a:ext cx="4200317" cy="957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39</m:t>
                          </m:r>
                        </m:sup>
                        <m:e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2" y="856989"/>
                <a:ext cx="4200317" cy="9578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774424" y="955400"/>
                <a:ext cx="3080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40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–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signal length – </a:t>
                </a:r>
                <a:r>
                  <a:rPr lang="en-US" altLang="zh-CN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</a:p>
              <a:p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Original function -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[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424" y="955400"/>
                <a:ext cx="3080284" cy="707886"/>
              </a:xfrm>
              <a:prstGeom prst="rect">
                <a:avLst/>
              </a:prstGeom>
              <a:blipFill>
                <a:blip r:embed="rId3"/>
                <a:stretch>
                  <a:fillRect l="-1976" t="-5172" b="-15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/>
          <p:cNvCxnSpPr/>
          <p:nvPr/>
        </p:nvCxnSpPr>
        <p:spPr>
          <a:xfrm>
            <a:off x="2878389" y="1821676"/>
            <a:ext cx="5541" cy="53675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943178" y="1875033"/>
            <a:ext cx="263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General notation</a:t>
            </a:r>
            <a:endParaRPr lang="zh-CN" altLang="en-US" sz="20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282214" y="2418582"/>
                <a:ext cx="3360600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𝑘𝑛</m:t>
                                      </m:r>
                                    </m:num>
                                    <m:den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14" y="2418582"/>
                <a:ext cx="3360600" cy="958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/>
          <p:cNvGrpSpPr/>
          <p:nvPr/>
        </p:nvGrpSpPr>
        <p:grpSpPr>
          <a:xfrm>
            <a:off x="5774422" y="1761145"/>
            <a:ext cx="3014787" cy="1696217"/>
            <a:chOff x="5736161" y="2182761"/>
            <a:chExt cx="1689186" cy="1200329"/>
          </a:xfrm>
        </p:grpSpPr>
        <p:sp>
          <p:nvSpPr>
            <p:cNvPr id="13" name="矩形 12"/>
            <p:cNvSpPr/>
            <p:nvPr/>
          </p:nvSpPr>
          <p:spPr>
            <a:xfrm>
              <a:off x="5736161" y="2182761"/>
              <a:ext cx="1689186" cy="120032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736161" y="2182762"/>
              <a:ext cx="1689186" cy="326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</a:rPr>
                <a:t>DFT Formula: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862911" y="2381428"/>
                <a:ext cx="2837122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911" y="2381428"/>
                <a:ext cx="2837122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1282214" y="3836184"/>
            <a:ext cx="7506995" cy="1075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951685" y="3894656"/>
                <a:ext cx="6055697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𝑘𝑛</m:t>
                                      </m:r>
                                    </m:num>
                                    <m:den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nary>
                        <m:naryPr>
                          <m:chr m:val="∑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𝑘𝑛</m:t>
                                      </m:r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685" y="3894656"/>
                <a:ext cx="6055697" cy="958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3458074" y="5209240"/>
            <a:ext cx="4727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Why using complex numbers?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1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complex numbers?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If we only compare the original signal with cosine basis signals, the </a:t>
            </a:r>
            <a:r>
              <a:rPr lang="en-US" altLang="zh-CN" dirty="0">
                <a:solidFill>
                  <a:srgbClr val="FF0000"/>
                </a:solidFill>
              </a:rPr>
              <a:t>phase</a:t>
            </a:r>
            <a:r>
              <a:rPr lang="en-US" altLang="zh-CN" dirty="0"/>
              <a:t> information will be lost</a:t>
            </a:r>
          </a:p>
          <a:p>
            <a:endParaRPr lang="en-US" altLang="zh-CN" dirty="0"/>
          </a:p>
          <a:p>
            <a:r>
              <a:rPr lang="en-US" altLang="zh-CN" dirty="0"/>
              <a:t>A phase shift example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3" y="2837100"/>
            <a:ext cx="4560352" cy="1484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344124" y="3289990"/>
                <a:ext cx="481292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=0,1,…,39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24" y="3289990"/>
                <a:ext cx="481292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14341" y="4742413"/>
                <a:ext cx="6253057" cy="957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e>
                      </m:d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39</m:t>
                          </m:r>
                        </m:sup>
                        <m:e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den>
                                  </m:f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41" y="4742413"/>
                <a:ext cx="6253057" cy="9578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14341" y="5700304"/>
                <a:ext cx="55096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=…=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[39]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41" y="5700304"/>
                <a:ext cx="5509650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r="3998"/>
          <a:stretch/>
        </p:blipFill>
        <p:spPr>
          <a:xfrm>
            <a:off x="7093975" y="4816980"/>
            <a:ext cx="4881716" cy="15444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344124" y="1552467"/>
            <a:ext cx="6133773" cy="1284633"/>
            <a:chOff x="5344124" y="1552467"/>
            <a:chExt cx="6133773" cy="1284633"/>
          </a:xfrm>
        </p:grpSpPr>
        <p:sp>
          <p:nvSpPr>
            <p:cNvPr id="14" name="矩形 13"/>
            <p:cNvSpPr/>
            <p:nvPr/>
          </p:nvSpPr>
          <p:spPr>
            <a:xfrm>
              <a:off x="5344125" y="1552467"/>
              <a:ext cx="6133772" cy="128463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   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will generate exactly the same </a:t>
              </a:r>
              <a:r>
                <a:rPr lang="en-US" altLang="zh-CN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array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5344124" y="1565315"/>
                  <a:ext cx="2573525" cy="783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124" y="1565315"/>
                  <a:ext cx="2573525" cy="78386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382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E2CEDC-0980-4B0E-8298-101051342058}" vid="{9EBC82F2-6DA7-4229-ABAA-8A09377D7A8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7497</TotalTime>
  <Words>1248</Words>
  <Application>Microsoft Office PowerPoint</Application>
  <PresentationFormat>宽屏</PresentationFormat>
  <Paragraphs>260</Paragraphs>
  <Slides>28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ＭＳ Ｐゴシック</vt:lpstr>
      <vt:lpstr>新細明體</vt:lpstr>
      <vt:lpstr>等线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主题1</vt:lpstr>
      <vt:lpstr>Equation</vt:lpstr>
      <vt:lpstr>Discrete Fourier Transform</vt:lpstr>
      <vt:lpstr>What does DFT do?</vt:lpstr>
      <vt:lpstr>How does DFT calculate those frequency partials?</vt:lpstr>
      <vt:lpstr>How does DFT calculate those frequency partials?</vt:lpstr>
      <vt:lpstr>How does DFT calculate those frequency partials?</vt:lpstr>
      <vt:lpstr>How does DFT calculate those frequency partials?</vt:lpstr>
      <vt:lpstr>How does DFT calculate those frequency partials?</vt:lpstr>
      <vt:lpstr>How does DFT calculate those frequency partials?</vt:lpstr>
      <vt:lpstr>Why complex numbers?</vt:lpstr>
      <vt:lpstr>Why complex numbers?</vt:lpstr>
      <vt:lpstr>Why complex numbers?</vt:lpstr>
      <vt:lpstr>Why complex numbers?</vt:lpstr>
      <vt:lpstr>Fourier Series</vt:lpstr>
      <vt:lpstr>Fourier Series</vt:lpstr>
      <vt:lpstr>Fourier Series</vt:lpstr>
      <vt:lpstr>Fourier Transforms</vt:lpstr>
      <vt:lpstr>Fourier Series</vt:lpstr>
      <vt:lpstr>Fourier Series</vt:lpstr>
      <vt:lpstr>From Fourier Series to Fourier Transforms</vt:lpstr>
      <vt:lpstr>From Fourier Series to Fourier Transforms</vt:lpstr>
      <vt:lpstr>From Fourier Series to Fourier Transforms</vt:lpstr>
      <vt:lpstr>From Fourier Series to Fourier Transforms</vt:lpstr>
      <vt:lpstr>From Fourier Series to Fourier Transforms</vt:lpstr>
      <vt:lpstr>From Fourier Series to Fourier Transforms</vt:lpstr>
      <vt:lpstr>From Fourier Series to Fourier Transforms</vt:lpstr>
      <vt:lpstr>From Fourier Series to Fourier Transforms</vt:lpstr>
      <vt:lpstr>Discrete Fourier Transform (DFT) in 1D Case</vt:lpstr>
      <vt:lpstr>Discrete Fourier Transform (DFT) in 1D Case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Voice Signals</dc:title>
  <dc:creator>Ying</dc:creator>
  <cp:lastModifiedBy>Ying SHEN</cp:lastModifiedBy>
  <cp:revision>540</cp:revision>
  <dcterms:created xsi:type="dcterms:W3CDTF">2020-07-30T07:48:25Z</dcterms:created>
  <dcterms:modified xsi:type="dcterms:W3CDTF">2022-09-26T13:08:59Z</dcterms:modified>
</cp:coreProperties>
</file>